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459" r:id="rId2"/>
    <p:sldId id="619" r:id="rId3"/>
    <p:sldId id="630" r:id="rId4"/>
    <p:sldId id="618" r:id="rId5"/>
    <p:sldId id="634" r:id="rId6"/>
    <p:sldId id="628" r:id="rId7"/>
    <p:sldId id="642" r:id="rId8"/>
    <p:sldId id="643" r:id="rId9"/>
    <p:sldId id="644" r:id="rId10"/>
    <p:sldId id="627" r:id="rId11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3792" autoAdjust="0"/>
  </p:normalViewPr>
  <p:slideViewPr>
    <p:cSldViewPr snapToGrid="0">
      <p:cViewPr varScale="1">
        <p:scale>
          <a:sx n="62" d="100"/>
          <a:sy n="62" d="100"/>
        </p:scale>
        <p:origin x="75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SG" b="1"/>
              <a:t>IPA density variations with temperature</a:t>
            </a:r>
          </a:p>
        </c:rich>
      </c:tx>
      <c:layout>
        <c:manualLayout>
          <c:xMode val="edge"/>
          <c:yMode val="edge"/>
          <c:x val="0.10771522309711286"/>
          <c:y val="0.8611111111111111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828937007874015"/>
          <c:y val="6.9861111111111124E-2"/>
          <c:w val="0.54205708661417318"/>
          <c:h val="0.62836431904345291"/>
        </c:manualLayout>
      </c:layout>
      <c:scatterChart>
        <c:scatterStyle val="smoothMarker"/>
        <c:varyColors val="0"/>
        <c:ser>
          <c:idx val="1"/>
          <c:order val="0"/>
          <c:tx>
            <c:v>Density at 0C</c:v>
          </c:tx>
          <c:spPr>
            <a:ln w="9525" cap="flat" cmpd="sng" algn="ctr">
              <a:solidFill>
                <a:schemeClr val="accent2">
                  <a:alpha val="70000"/>
                </a:schemeClr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2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2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2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Sheet1!$P$7:$P$107</c:f>
              <c:numCache>
                <c:formatCode>General</c:formatCode>
                <c:ptCount val="10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</c:numCache>
            </c:numRef>
          </c:xVal>
          <c:yVal>
            <c:numRef>
              <c:f>Sheet1!$Q$7:$Q$107</c:f>
              <c:numCache>
                <c:formatCode>General</c:formatCode>
                <c:ptCount val="101"/>
                <c:pt idx="0">
                  <c:v>0.99990000000000001</c:v>
                </c:pt>
                <c:pt idx="1">
                  <c:v>0.998</c:v>
                </c:pt>
                <c:pt idx="2">
                  <c:v>0.99619999999999997</c:v>
                </c:pt>
                <c:pt idx="3">
                  <c:v>0.99460000000000004</c:v>
                </c:pt>
                <c:pt idx="4">
                  <c:v>0.99299999999999999</c:v>
                </c:pt>
                <c:pt idx="5">
                  <c:v>0.99160000000000004</c:v>
                </c:pt>
                <c:pt idx="6">
                  <c:v>0.99019999999999997</c:v>
                </c:pt>
                <c:pt idx="7">
                  <c:v>0.98899999999999999</c:v>
                </c:pt>
                <c:pt idx="8">
                  <c:v>0.98780000000000001</c:v>
                </c:pt>
                <c:pt idx="9">
                  <c:v>0.98660000000000003</c:v>
                </c:pt>
                <c:pt idx="10">
                  <c:v>0.98560000000000003</c:v>
                </c:pt>
                <c:pt idx="11">
                  <c:v>0.98460000000000003</c:v>
                </c:pt>
                <c:pt idx="12">
                  <c:v>0.98380000000000001</c:v>
                </c:pt>
                <c:pt idx="13">
                  <c:v>0.9829</c:v>
                </c:pt>
                <c:pt idx="14">
                  <c:v>0.98209999999999997</c:v>
                </c:pt>
                <c:pt idx="15">
                  <c:v>0.98140000000000005</c:v>
                </c:pt>
                <c:pt idx="16">
                  <c:v>0.98060000000000003</c:v>
                </c:pt>
                <c:pt idx="17">
                  <c:v>0.97989999999999999</c:v>
                </c:pt>
                <c:pt idx="18">
                  <c:v>0.97919999999999996</c:v>
                </c:pt>
                <c:pt idx="19">
                  <c:v>0.97840000000000005</c:v>
                </c:pt>
                <c:pt idx="20">
                  <c:v>0.97770000000000001</c:v>
                </c:pt>
                <c:pt idx="21">
                  <c:v>0.9768</c:v>
                </c:pt>
                <c:pt idx="22">
                  <c:v>0.97589999999999999</c:v>
                </c:pt>
                <c:pt idx="23">
                  <c:v>0.97489999999999999</c:v>
                </c:pt>
                <c:pt idx="24">
                  <c:v>0.97389999999999999</c:v>
                </c:pt>
                <c:pt idx="25">
                  <c:v>0.97270000000000001</c:v>
                </c:pt>
                <c:pt idx="26">
                  <c:v>0.97140000000000004</c:v>
                </c:pt>
                <c:pt idx="27">
                  <c:v>0.96989999999999998</c:v>
                </c:pt>
                <c:pt idx="28">
                  <c:v>0.96840000000000004</c:v>
                </c:pt>
                <c:pt idx="29">
                  <c:v>0.96689999999999998</c:v>
                </c:pt>
                <c:pt idx="30">
                  <c:v>0.96519999999999995</c:v>
                </c:pt>
                <c:pt idx="31">
                  <c:v>0.96340000000000003</c:v>
                </c:pt>
                <c:pt idx="32">
                  <c:v>0.96150000000000002</c:v>
                </c:pt>
                <c:pt idx="33">
                  <c:v>0.95960000000000001</c:v>
                </c:pt>
                <c:pt idx="34">
                  <c:v>0.9577</c:v>
                </c:pt>
                <c:pt idx="35">
                  <c:v>0.95569999999999999</c:v>
                </c:pt>
                <c:pt idx="36">
                  <c:v>0.9536</c:v>
                </c:pt>
                <c:pt idx="37">
                  <c:v>0.95140000000000002</c:v>
                </c:pt>
                <c:pt idx="38">
                  <c:v>0.94930000000000003</c:v>
                </c:pt>
                <c:pt idx="39">
                  <c:v>0.94720000000000004</c:v>
                </c:pt>
                <c:pt idx="40">
                  <c:v>0.94499999999999995</c:v>
                </c:pt>
                <c:pt idx="41">
                  <c:v>0.94279999999999997</c:v>
                </c:pt>
                <c:pt idx="42">
                  <c:v>0.94059999999999999</c:v>
                </c:pt>
                <c:pt idx="43">
                  <c:v>0.93840000000000001</c:v>
                </c:pt>
                <c:pt idx="44">
                  <c:v>0.93610000000000004</c:v>
                </c:pt>
                <c:pt idx="45">
                  <c:v>0.93379999999999996</c:v>
                </c:pt>
                <c:pt idx="46">
                  <c:v>0.93149999999999999</c:v>
                </c:pt>
                <c:pt idx="47">
                  <c:v>0.92920000000000003</c:v>
                </c:pt>
                <c:pt idx="48">
                  <c:v>0.92700000000000005</c:v>
                </c:pt>
                <c:pt idx="49">
                  <c:v>0.92469999999999997</c:v>
                </c:pt>
                <c:pt idx="50">
                  <c:v>0.9224</c:v>
                </c:pt>
                <c:pt idx="51">
                  <c:v>0.92010000000000003</c:v>
                </c:pt>
                <c:pt idx="52">
                  <c:v>0.91779999999999995</c:v>
                </c:pt>
                <c:pt idx="53">
                  <c:v>0.91549999999999998</c:v>
                </c:pt>
                <c:pt idx="54">
                  <c:v>0.91320000000000001</c:v>
                </c:pt>
                <c:pt idx="55">
                  <c:v>0.91090000000000004</c:v>
                </c:pt>
                <c:pt idx="56">
                  <c:v>0.90859999999999996</c:v>
                </c:pt>
                <c:pt idx="57">
                  <c:v>0.90629999999999999</c:v>
                </c:pt>
                <c:pt idx="58">
                  <c:v>0.90400000000000003</c:v>
                </c:pt>
                <c:pt idx="59">
                  <c:v>0.90169999999999995</c:v>
                </c:pt>
                <c:pt idx="60">
                  <c:v>0.89939999999999998</c:v>
                </c:pt>
                <c:pt idx="61">
                  <c:v>0.89700000000000002</c:v>
                </c:pt>
                <c:pt idx="62">
                  <c:v>0.89470000000000005</c:v>
                </c:pt>
                <c:pt idx="63">
                  <c:v>0.89239999999999997</c:v>
                </c:pt>
                <c:pt idx="64">
                  <c:v>0.8901</c:v>
                </c:pt>
                <c:pt idx="65">
                  <c:v>0.88780000000000003</c:v>
                </c:pt>
                <c:pt idx="66">
                  <c:v>0.88539999999999996</c:v>
                </c:pt>
                <c:pt idx="67">
                  <c:v>0.8831</c:v>
                </c:pt>
                <c:pt idx="68">
                  <c:v>0.88070000000000004</c:v>
                </c:pt>
                <c:pt idx="69">
                  <c:v>0.87839999999999996</c:v>
                </c:pt>
                <c:pt idx="70">
                  <c:v>0.87609999999999999</c:v>
                </c:pt>
                <c:pt idx="71">
                  <c:v>0.87380000000000002</c:v>
                </c:pt>
                <c:pt idx="72">
                  <c:v>0.87139999999999995</c:v>
                </c:pt>
                <c:pt idx="73">
                  <c:v>0.86909999999999998</c:v>
                </c:pt>
                <c:pt idx="74">
                  <c:v>0.86680000000000001</c:v>
                </c:pt>
                <c:pt idx="75">
                  <c:v>0.86439999999999995</c:v>
                </c:pt>
                <c:pt idx="76">
                  <c:v>0.86209999999999998</c:v>
                </c:pt>
                <c:pt idx="77">
                  <c:v>0.85980000000000001</c:v>
                </c:pt>
                <c:pt idx="78">
                  <c:v>0.85750000000000004</c:v>
                </c:pt>
                <c:pt idx="79">
                  <c:v>0.85509999999999997</c:v>
                </c:pt>
                <c:pt idx="80">
                  <c:v>0.8528</c:v>
                </c:pt>
                <c:pt idx="81">
                  <c:v>0.85029999999999994</c:v>
                </c:pt>
                <c:pt idx="82">
                  <c:v>0.84789999999999999</c:v>
                </c:pt>
                <c:pt idx="83">
                  <c:v>0.84560000000000002</c:v>
                </c:pt>
                <c:pt idx="84">
                  <c:v>0.84319999999999995</c:v>
                </c:pt>
                <c:pt idx="85">
                  <c:v>0.84079999999999999</c:v>
                </c:pt>
                <c:pt idx="86">
                  <c:v>0.83840000000000003</c:v>
                </c:pt>
                <c:pt idx="87">
                  <c:v>0.83599999999999997</c:v>
                </c:pt>
                <c:pt idx="88">
                  <c:v>0.83360000000000001</c:v>
                </c:pt>
                <c:pt idx="89">
                  <c:v>0.83109999999999995</c:v>
                </c:pt>
                <c:pt idx="90">
                  <c:v>0.82869999999999999</c:v>
                </c:pt>
                <c:pt idx="91">
                  <c:v>0.82620000000000005</c:v>
                </c:pt>
                <c:pt idx="92">
                  <c:v>0.82369999999999999</c:v>
                </c:pt>
                <c:pt idx="93">
                  <c:v>0.82120000000000004</c:v>
                </c:pt>
                <c:pt idx="94">
                  <c:v>0.81859999999999999</c:v>
                </c:pt>
                <c:pt idx="95">
                  <c:v>0.81599999999999995</c:v>
                </c:pt>
                <c:pt idx="96">
                  <c:v>0.81330000000000002</c:v>
                </c:pt>
                <c:pt idx="97">
                  <c:v>0.81059999999999999</c:v>
                </c:pt>
                <c:pt idx="98">
                  <c:v>0.80779999999999996</c:v>
                </c:pt>
                <c:pt idx="99">
                  <c:v>0.80479999999999996</c:v>
                </c:pt>
                <c:pt idx="100">
                  <c:v>0.80159999999999998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209B-4169-98F4-39D2C1CBA3D6}"/>
            </c:ext>
          </c:extLst>
        </c:ser>
        <c:ser>
          <c:idx val="2"/>
          <c:order val="1"/>
          <c:tx>
            <c:v>Density at 15C</c:v>
          </c:tx>
          <c:spPr>
            <a:ln w="9525" cap="flat" cmpd="sng" algn="ctr">
              <a:solidFill>
                <a:schemeClr val="accent3">
                  <a:alpha val="70000"/>
                </a:schemeClr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3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3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3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Sheet1!$P$7:$P$107</c:f>
              <c:numCache>
                <c:formatCode>General</c:formatCode>
                <c:ptCount val="10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</c:numCache>
            </c:numRef>
          </c:xVal>
          <c:yVal>
            <c:numRef>
              <c:f>Sheet1!$R$7:$R$107</c:f>
              <c:numCache>
                <c:formatCode>General</c:formatCode>
                <c:ptCount val="101"/>
                <c:pt idx="0">
                  <c:v>0.99909999999999999</c:v>
                </c:pt>
                <c:pt idx="1">
                  <c:v>0.99729999999999996</c:v>
                </c:pt>
                <c:pt idx="2">
                  <c:v>0.99560000000000004</c:v>
                </c:pt>
                <c:pt idx="3">
                  <c:v>0.99380000000000002</c:v>
                </c:pt>
                <c:pt idx="4">
                  <c:v>0.99219999999999997</c:v>
                </c:pt>
                <c:pt idx="5">
                  <c:v>0.99060000000000004</c:v>
                </c:pt>
                <c:pt idx="6">
                  <c:v>0.98919999999999997</c:v>
                </c:pt>
                <c:pt idx="7">
                  <c:v>0.98780000000000001</c:v>
                </c:pt>
                <c:pt idx="8">
                  <c:v>0.98640000000000005</c:v>
                </c:pt>
                <c:pt idx="9">
                  <c:v>0.98509999999999998</c:v>
                </c:pt>
                <c:pt idx="10">
                  <c:v>0.98380000000000001</c:v>
                </c:pt>
                <c:pt idx="11">
                  <c:v>0.98260000000000003</c:v>
                </c:pt>
                <c:pt idx="12">
                  <c:v>0.98129999999999995</c:v>
                </c:pt>
                <c:pt idx="13">
                  <c:v>0.98019999999999996</c:v>
                </c:pt>
                <c:pt idx="14">
                  <c:v>0.97899999999999998</c:v>
                </c:pt>
                <c:pt idx="15">
                  <c:v>0.97789999999999999</c:v>
                </c:pt>
                <c:pt idx="16">
                  <c:v>0.9768</c:v>
                </c:pt>
                <c:pt idx="17">
                  <c:v>0.97560000000000002</c:v>
                </c:pt>
                <c:pt idx="18">
                  <c:v>0.97450000000000003</c:v>
                </c:pt>
                <c:pt idx="19">
                  <c:v>0.97299999999999998</c:v>
                </c:pt>
                <c:pt idx="20">
                  <c:v>0.97189999999999999</c:v>
                </c:pt>
                <c:pt idx="21">
                  <c:v>0.97040000000000004</c:v>
                </c:pt>
                <c:pt idx="22">
                  <c:v>0.96899999999999997</c:v>
                </c:pt>
                <c:pt idx="23">
                  <c:v>0.96750000000000003</c:v>
                </c:pt>
                <c:pt idx="24">
                  <c:v>0.96599999999999997</c:v>
                </c:pt>
                <c:pt idx="25">
                  <c:v>0.96430000000000005</c:v>
                </c:pt>
                <c:pt idx="26">
                  <c:v>0.96260000000000001</c:v>
                </c:pt>
                <c:pt idx="27">
                  <c:v>0.96079999999999999</c:v>
                </c:pt>
                <c:pt idx="28">
                  <c:v>0.95899999999999996</c:v>
                </c:pt>
                <c:pt idx="29">
                  <c:v>0.95699999999999996</c:v>
                </c:pt>
                <c:pt idx="30">
                  <c:v>0.95509999999999995</c:v>
                </c:pt>
                <c:pt idx="62">
                  <c:v>0.88290000000000002</c:v>
                </c:pt>
                <c:pt idx="63">
                  <c:v>0.88049999999999995</c:v>
                </c:pt>
                <c:pt idx="64">
                  <c:v>0.87809999999999999</c:v>
                </c:pt>
                <c:pt idx="65">
                  <c:v>0.87570000000000003</c:v>
                </c:pt>
                <c:pt idx="66">
                  <c:v>0.87329999999999997</c:v>
                </c:pt>
                <c:pt idx="67">
                  <c:v>0.871</c:v>
                </c:pt>
                <c:pt idx="68">
                  <c:v>0.86860000000000004</c:v>
                </c:pt>
                <c:pt idx="69">
                  <c:v>0.86619999999999997</c:v>
                </c:pt>
                <c:pt idx="70">
                  <c:v>0.8639</c:v>
                </c:pt>
                <c:pt idx="71">
                  <c:v>0.86150000000000004</c:v>
                </c:pt>
                <c:pt idx="72">
                  <c:v>0.85919999999999996</c:v>
                </c:pt>
                <c:pt idx="73">
                  <c:v>0.85680000000000001</c:v>
                </c:pt>
                <c:pt idx="74">
                  <c:v>0.85450000000000004</c:v>
                </c:pt>
                <c:pt idx="75">
                  <c:v>0.85209999999999997</c:v>
                </c:pt>
                <c:pt idx="76">
                  <c:v>0.84970000000000001</c:v>
                </c:pt>
                <c:pt idx="77">
                  <c:v>0.84740000000000004</c:v>
                </c:pt>
                <c:pt idx="78">
                  <c:v>0.84499999999999997</c:v>
                </c:pt>
                <c:pt idx="79">
                  <c:v>0.84260000000000002</c:v>
                </c:pt>
                <c:pt idx="80">
                  <c:v>0.84030000000000005</c:v>
                </c:pt>
                <c:pt idx="81">
                  <c:v>0.83789999999999998</c:v>
                </c:pt>
                <c:pt idx="82">
                  <c:v>0.83550000000000002</c:v>
                </c:pt>
                <c:pt idx="83">
                  <c:v>0.83309999999999995</c:v>
                </c:pt>
                <c:pt idx="84">
                  <c:v>0.83069999999999999</c:v>
                </c:pt>
                <c:pt idx="85">
                  <c:v>0.82820000000000005</c:v>
                </c:pt>
                <c:pt idx="86">
                  <c:v>0.82689999999999997</c:v>
                </c:pt>
                <c:pt idx="87">
                  <c:v>0.82340000000000002</c:v>
                </c:pt>
                <c:pt idx="88">
                  <c:v>0.82089999999999996</c:v>
                </c:pt>
                <c:pt idx="89">
                  <c:v>0.81840000000000002</c:v>
                </c:pt>
                <c:pt idx="90">
                  <c:v>0.81610000000000005</c:v>
                </c:pt>
                <c:pt idx="91">
                  <c:v>0.81359999999999999</c:v>
                </c:pt>
                <c:pt idx="92">
                  <c:v>0.81100000000000005</c:v>
                </c:pt>
                <c:pt idx="93">
                  <c:v>0.8085</c:v>
                </c:pt>
                <c:pt idx="94">
                  <c:v>0.80600000000000005</c:v>
                </c:pt>
                <c:pt idx="95">
                  <c:v>0.8034</c:v>
                </c:pt>
                <c:pt idx="96">
                  <c:v>0.80079999999999996</c:v>
                </c:pt>
                <c:pt idx="97">
                  <c:v>0.79810000000000003</c:v>
                </c:pt>
                <c:pt idx="98">
                  <c:v>0.7954</c:v>
                </c:pt>
                <c:pt idx="99">
                  <c:v>0.79259999999999997</c:v>
                </c:pt>
                <c:pt idx="100">
                  <c:v>0.78959999999999997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209B-4169-98F4-39D2C1CBA3D6}"/>
            </c:ext>
          </c:extLst>
        </c:ser>
        <c:ser>
          <c:idx val="3"/>
          <c:order val="2"/>
          <c:tx>
            <c:v>Density at 15C</c:v>
          </c:tx>
          <c:spPr>
            <a:ln w="9525" cap="flat" cmpd="sng" algn="ctr">
              <a:solidFill>
                <a:schemeClr val="accent4">
                  <a:alpha val="70000"/>
                </a:schemeClr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4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4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4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4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Sheet1!$P$7:$P$107</c:f>
              <c:numCache>
                <c:formatCode>General</c:formatCode>
                <c:ptCount val="10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</c:numCache>
            </c:numRef>
          </c:xVal>
          <c:yVal>
            <c:numRef>
              <c:f>Sheet1!$S$7:$S$107</c:f>
              <c:numCache>
                <c:formatCode>General</c:formatCode>
                <c:ptCount val="101"/>
                <c:pt idx="0">
                  <c:v>0.99912999999999996</c:v>
                </c:pt>
                <c:pt idx="1">
                  <c:v>0.99719999999999998</c:v>
                </c:pt>
                <c:pt idx="2">
                  <c:v>0.99539999999999995</c:v>
                </c:pt>
                <c:pt idx="3">
                  <c:v>0.99360000000000004</c:v>
                </c:pt>
                <c:pt idx="4">
                  <c:v>0.99199999999999999</c:v>
                </c:pt>
                <c:pt idx="5">
                  <c:v>0.99039999999999995</c:v>
                </c:pt>
                <c:pt idx="6">
                  <c:v>0.98899999999999999</c:v>
                </c:pt>
                <c:pt idx="7">
                  <c:v>0.98750000000000004</c:v>
                </c:pt>
                <c:pt idx="8">
                  <c:v>0.98619999999999997</c:v>
                </c:pt>
                <c:pt idx="9">
                  <c:v>0.9849</c:v>
                </c:pt>
                <c:pt idx="10">
                  <c:v>0.98362000000000005</c:v>
                </c:pt>
                <c:pt idx="11">
                  <c:v>0.98240000000000005</c:v>
                </c:pt>
                <c:pt idx="12">
                  <c:v>0.98119999999999996</c:v>
                </c:pt>
                <c:pt idx="13">
                  <c:v>0.98</c:v>
                </c:pt>
                <c:pt idx="14">
                  <c:v>0.9788</c:v>
                </c:pt>
                <c:pt idx="15">
                  <c:v>0.97770000000000001</c:v>
                </c:pt>
                <c:pt idx="16">
                  <c:v>0.97650000000000003</c:v>
                </c:pt>
                <c:pt idx="17">
                  <c:v>0.97529999999999994</c:v>
                </c:pt>
                <c:pt idx="18">
                  <c:v>0.97409999999999997</c:v>
                </c:pt>
                <c:pt idx="19">
                  <c:v>0.9728</c:v>
                </c:pt>
                <c:pt idx="20">
                  <c:v>0.97158</c:v>
                </c:pt>
                <c:pt idx="21">
                  <c:v>0.97030000000000005</c:v>
                </c:pt>
                <c:pt idx="22">
                  <c:v>0.96889999999999998</c:v>
                </c:pt>
                <c:pt idx="23">
                  <c:v>0.96740000000000004</c:v>
                </c:pt>
                <c:pt idx="24">
                  <c:v>0.96589999999999998</c:v>
                </c:pt>
                <c:pt idx="25">
                  <c:v>0.96419999999999995</c:v>
                </c:pt>
                <c:pt idx="26">
                  <c:v>0.96240000000000003</c:v>
                </c:pt>
                <c:pt idx="27">
                  <c:v>0.96050000000000002</c:v>
                </c:pt>
                <c:pt idx="28">
                  <c:v>0.95860000000000001</c:v>
                </c:pt>
                <c:pt idx="29">
                  <c:v>0.95679999999999998</c:v>
                </c:pt>
                <c:pt idx="30">
                  <c:v>0.95492999999999995</c:v>
                </c:pt>
                <c:pt idx="31">
                  <c:v>0.95299999999999996</c:v>
                </c:pt>
                <c:pt idx="32">
                  <c:v>0.95099999999999996</c:v>
                </c:pt>
                <c:pt idx="33">
                  <c:v>0.94889999999999997</c:v>
                </c:pt>
                <c:pt idx="34">
                  <c:v>0.94679999999999997</c:v>
                </c:pt>
                <c:pt idx="35">
                  <c:v>0.9446</c:v>
                </c:pt>
                <c:pt idx="36">
                  <c:v>0.94240000000000002</c:v>
                </c:pt>
                <c:pt idx="37">
                  <c:v>0.94010000000000005</c:v>
                </c:pt>
                <c:pt idx="38">
                  <c:v>0.93789999999999996</c:v>
                </c:pt>
                <c:pt idx="39">
                  <c:v>0.93559999999999999</c:v>
                </c:pt>
                <c:pt idx="40">
                  <c:v>0.93332999999999999</c:v>
                </c:pt>
                <c:pt idx="41">
                  <c:v>0.93110000000000004</c:v>
                </c:pt>
                <c:pt idx="42">
                  <c:v>0.92879999999999996</c:v>
                </c:pt>
                <c:pt idx="43">
                  <c:v>0.92659999999999998</c:v>
                </c:pt>
                <c:pt idx="44">
                  <c:v>0.92430000000000001</c:v>
                </c:pt>
                <c:pt idx="45">
                  <c:v>0.92200000000000004</c:v>
                </c:pt>
                <c:pt idx="46">
                  <c:v>0.91969999999999996</c:v>
                </c:pt>
                <c:pt idx="47">
                  <c:v>0.91739999999999999</c:v>
                </c:pt>
                <c:pt idx="48">
                  <c:v>0.91500000000000004</c:v>
                </c:pt>
                <c:pt idx="49">
                  <c:v>0.91269999999999996</c:v>
                </c:pt>
                <c:pt idx="50">
                  <c:v>0.91042999999999996</c:v>
                </c:pt>
                <c:pt idx="51">
                  <c:v>0.90810000000000002</c:v>
                </c:pt>
                <c:pt idx="52">
                  <c:v>0.90580000000000005</c:v>
                </c:pt>
                <c:pt idx="53">
                  <c:v>0.90349999999999997</c:v>
                </c:pt>
                <c:pt idx="54">
                  <c:v>0.90110000000000001</c:v>
                </c:pt>
                <c:pt idx="55">
                  <c:v>0.89880000000000004</c:v>
                </c:pt>
                <c:pt idx="56">
                  <c:v>0.89639999999999997</c:v>
                </c:pt>
                <c:pt idx="57">
                  <c:v>0.89400000000000002</c:v>
                </c:pt>
                <c:pt idx="58">
                  <c:v>0.89170000000000005</c:v>
                </c:pt>
                <c:pt idx="59">
                  <c:v>0.88929999999999998</c:v>
                </c:pt>
                <c:pt idx="60">
                  <c:v>0.88690000000000002</c:v>
                </c:pt>
                <c:pt idx="61">
                  <c:v>0.88449999999999995</c:v>
                </c:pt>
                <c:pt idx="62">
                  <c:v>0.8821</c:v>
                </c:pt>
                <c:pt idx="63">
                  <c:v>0.87980000000000003</c:v>
                </c:pt>
                <c:pt idx="64">
                  <c:v>0.87749999999999995</c:v>
                </c:pt>
                <c:pt idx="65">
                  <c:v>0.87519999999999998</c:v>
                </c:pt>
                <c:pt idx="66">
                  <c:v>0.87280000000000002</c:v>
                </c:pt>
                <c:pt idx="67">
                  <c:v>0.87050000000000005</c:v>
                </c:pt>
                <c:pt idx="68">
                  <c:v>0.86819999999999997</c:v>
                </c:pt>
                <c:pt idx="69">
                  <c:v>0.86580000000000001</c:v>
                </c:pt>
                <c:pt idx="70">
                  <c:v>0.86346000000000001</c:v>
                </c:pt>
                <c:pt idx="71">
                  <c:v>0.86109999999999998</c:v>
                </c:pt>
                <c:pt idx="72">
                  <c:v>0.85880000000000001</c:v>
                </c:pt>
                <c:pt idx="73">
                  <c:v>0.85640000000000005</c:v>
                </c:pt>
                <c:pt idx="74">
                  <c:v>0.85409999999999997</c:v>
                </c:pt>
                <c:pt idx="75">
                  <c:v>0.85170000000000001</c:v>
                </c:pt>
                <c:pt idx="76">
                  <c:v>0.84930000000000005</c:v>
                </c:pt>
                <c:pt idx="77">
                  <c:v>0.84699999999999998</c:v>
                </c:pt>
                <c:pt idx="78">
                  <c:v>0.84460000000000002</c:v>
                </c:pt>
                <c:pt idx="79">
                  <c:v>0.84219999999999995</c:v>
                </c:pt>
                <c:pt idx="80">
                  <c:v>0.83979000000000004</c:v>
                </c:pt>
                <c:pt idx="81">
                  <c:v>0.83740000000000003</c:v>
                </c:pt>
                <c:pt idx="82">
                  <c:v>0.83499999999999996</c:v>
                </c:pt>
                <c:pt idx="83">
                  <c:v>0.83260000000000001</c:v>
                </c:pt>
                <c:pt idx="84">
                  <c:v>0.83020000000000005</c:v>
                </c:pt>
                <c:pt idx="85">
                  <c:v>0.82779999999999998</c:v>
                </c:pt>
                <c:pt idx="86">
                  <c:v>0.82540000000000002</c:v>
                </c:pt>
                <c:pt idx="87">
                  <c:v>0.82289999999999996</c:v>
                </c:pt>
                <c:pt idx="88">
                  <c:v>0.82050000000000001</c:v>
                </c:pt>
                <c:pt idx="89">
                  <c:v>0.81799999999999995</c:v>
                </c:pt>
                <c:pt idx="90">
                  <c:v>0.81552999999999998</c:v>
                </c:pt>
                <c:pt idx="91">
                  <c:v>0.81299999999999994</c:v>
                </c:pt>
                <c:pt idx="92">
                  <c:v>0.81040000000000001</c:v>
                </c:pt>
                <c:pt idx="93">
                  <c:v>0.80789999999999995</c:v>
                </c:pt>
                <c:pt idx="94">
                  <c:v>0.80520000000000003</c:v>
                </c:pt>
                <c:pt idx="95">
                  <c:v>0.80259999999999998</c:v>
                </c:pt>
                <c:pt idx="96">
                  <c:v>0.79990000000000006</c:v>
                </c:pt>
                <c:pt idx="97">
                  <c:v>0.79720000000000002</c:v>
                </c:pt>
                <c:pt idx="98">
                  <c:v>0.79449999999999998</c:v>
                </c:pt>
                <c:pt idx="99">
                  <c:v>0.79179999999999995</c:v>
                </c:pt>
                <c:pt idx="100">
                  <c:v>0.78913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209B-4169-98F4-39D2C1CBA3D6}"/>
            </c:ext>
          </c:extLst>
        </c:ser>
        <c:ser>
          <c:idx val="4"/>
          <c:order val="3"/>
          <c:tx>
            <c:v>Density at 20C</c:v>
          </c:tx>
          <c:spPr>
            <a:ln w="9525" cap="flat" cmpd="sng" algn="ctr">
              <a:solidFill>
                <a:schemeClr val="accent5">
                  <a:alpha val="70000"/>
                </a:schemeClr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5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5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5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5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Sheet1!$P$7:$P$107</c:f>
              <c:numCache>
                <c:formatCode>General</c:formatCode>
                <c:ptCount val="10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</c:numCache>
            </c:numRef>
          </c:xVal>
          <c:yVal>
            <c:numRef>
              <c:f>Sheet1!$T$7:$T$107</c:f>
              <c:numCache>
                <c:formatCode>General</c:formatCode>
                <c:ptCount val="101"/>
                <c:pt idx="0">
                  <c:v>0.99819999999999998</c:v>
                </c:pt>
                <c:pt idx="1">
                  <c:v>0.99619999999999997</c:v>
                </c:pt>
                <c:pt idx="2">
                  <c:v>0.99439999999999995</c:v>
                </c:pt>
                <c:pt idx="3">
                  <c:v>0.99260000000000004</c:v>
                </c:pt>
                <c:pt idx="4">
                  <c:v>0.9909</c:v>
                </c:pt>
                <c:pt idx="5">
                  <c:v>0.98929999999999996</c:v>
                </c:pt>
                <c:pt idx="6">
                  <c:v>0.98770000000000002</c:v>
                </c:pt>
                <c:pt idx="7">
                  <c:v>0.98619999999999997</c:v>
                </c:pt>
                <c:pt idx="8">
                  <c:v>0.98470000000000002</c:v>
                </c:pt>
                <c:pt idx="9">
                  <c:v>0.98329999999999995</c:v>
                </c:pt>
                <c:pt idx="10">
                  <c:v>0.98199999999999998</c:v>
                </c:pt>
                <c:pt idx="11">
                  <c:v>0.98080000000000001</c:v>
                </c:pt>
                <c:pt idx="12">
                  <c:v>0.97970000000000002</c:v>
                </c:pt>
                <c:pt idx="13">
                  <c:v>0.98760000000000003</c:v>
                </c:pt>
                <c:pt idx="14">
                  <c:v>0.97760000000000002</c:v>
                </c:pt>
                <c:pt idx="15">
                  <c:v>0.97650000000000003</c:v>
                </c:pt>
                <c:pt idx="16">
                  <c:v>0.97540000000000004</c:v>
                </c:pt>
                <c:pt idx="17">
                  <c:v>0.97430000000000005</c:v>
                </c:pt>
                <c:pt idx="18">
                  <c:v>0.97309999999999997</c:v>
                </c:pt>
                <c:pt idx="19">
                  <c:v>0.97170000000000001</c:v>
                </c:pt>
                <c:pt idx="20">
                  <c:v>0.97030000000000005</c:v>
                </c:pt>
                <c:pt idx="21">
                  <c:v>0.96879999999999999</c:v>
                </c:pt>
                <c:pt idx="22">
                  <c:v>0.96689999999999998</c:v>
                </c:pt>
                <c:pt idx="23">
                  <c:v>0.96509999999999996</c:v>
                </c:pt>
                <c:pt idx="24">
                  <c:v>0.96340000000000003</c:v>
                </c:pt>
                <c:pt idx="25">
                  <c:v>0.96150000000000002</c:v>
                </c:pt>
                <c:pt idx="26">
                  <c:v>0.9597</c:v>
                </c:pt>
                <c:pt idx="27">
                  <c:v>0.9577</c:v>
                </c:pt>
                <c:pt idx="28">
                  <c:v>0.95579999999999998</c:v>
                </c:pt>
                <c:pt idx="29">
                  <c:v>0.95399999999999996</c:v>
                </c:pt>
                <c:pt idx="30">
                  <c:v>0.95199999999999996</c:v>
                </c:pt>
                <c:pt idx="31">
                  <c:v>0.95</c:v>
                </c:pt>
                <c:pt idx="32">
                  <c:v>0.94810000000000005</c:v>
                </c:pt>
                <c:pt idx="33">
                  <c:v>0.94599999999999995</c:v>
                </c:pt>
                <c:pt idx="34">
                  <c:v>0.94399999999999995</c:v>
                </c:pt>
                <c:pt idx="35">
                  <c:v>0.94189999999999996</c:v>
                </c:pt>
                <c:pt idx="36">
                  <c:v>0.93989999999999996</c:v>
                </c:pt>
                <c:pt idx="37">
                  <c:v>0.93769999999999998</c:v>
                </c:pt>
                <c:pt idx="38">
                  <c:v>0.9355</c:v>
                </c:pt>
                <c:pt idx="39">
                  <c:v>0.93330000000000002</c:v>
                </c:pt>
                <c:pt idx="40">
                  <c:v>0.93100000000000005</c:v>
                </c:pt>
                <c:pt idx="41">
                  <c:v>0.92869999999999997</c:v>
                </c:pt>
                <c:pt idx="42">
                  <c:v>0.9264</c:v>
                </c:pt>
                <c:pt idx="43">
                  <c:v>0.92390000000000005</c:v>
                </c:pt>
                <c:pt idx="44">
                  <c:v>0.92149999999999999</c:v>
                </c:pt>
                <c:pt idx="45">
                  <c:v>0.91910000000000003</c:v>
                </c:pt>
                <c:pt idx="46">
                  <c:v>0.91649999999999998</c:v>
                </c:pt>
                <c:pt idx="47">
                  <c:v>0.91410000000000002</c:v>
                </c:pt>
                <c:pt idx="48">
                  <c:v>0.91169999999999995</c:v>
                </c:pt>
                <c:pt idx="49">
                  <c:v>0.9093</c:v>
                </c:pt>
                <c:pt idx="50">
                  <c:v>0.90690000000000004</c:v>
                </c:pt>
                <c:pt idx="51">
                  <c:v>0.90439999999999998</c:v>
                </c:pt>
                <c:pt idx="52">
                  <c:v>0.90200000000000002</c:v>
                </c:pt>
                <c:pt idx="53">
                  <c:v>0.89959999999999996</c:v>
                </c:pt>
                <c:pt idx="54">
                  <c:v>0.89710000000000001</c:v>
                </c:pt>
                <c:pt idx="55">
                  <c:v>0.89459999999999995</c:v>
                </c:pt>
                <c:pt idx="56">
                  <c:v>0.8921</c:v>
                </c:pt>
                <c:pt idx="57">
                  <c:v>0.88959999999999995</c:v>
                </c:pt>
                <c:pt idx="58">
                  <c:v>0.88739999999999997</c:v>
                </c:pt>
                <c:pt idx="59">
                  <c:v>0.88500000000000001</c:v>
                </c:pt>
                <c:pt idx="60">
                  <c:v>0.88249999999999995</c:v>
                </c:pt>
                <c:pt idx="61">
                  <c:v>0.88</c:v>
                </c:pt>
                <c:pt idx="62">
                  <c:v>0.87760000000000005</c:v>
                </c:pt>
                <c:pt idx="63">
                  <c:v>0.87509999999999999</c:v>
                </c:pt>
                <c:pt idx="64">
                  <c:v>0.87270000000000003</c:v>
                </c:pt>
                <c:pt idx="65">
                  <c:v>0.87019999999999997</c:v>
                </c:pt>
                <c:pt idx="66">
                  <c:v>0.8679</c:v>
                </c:pt>
                <c:pt idx="67">
                  <c:v>0.86560000000000004</c:v>
                </c:pt>
                <c:pt idx="68">
                  <c:v>0.86319999999999997</c:v>
                </c:pt>
                <c:pt idx="69">
                  <c:v>0.8609</c:v>
                </c:pt>
                <c:pt idx="70">
                  <c:v>0.85840000000000005</c:v>
                </c:pt>
                <c:pt idx="71">
                  <c:v>0.85599999999999998</c:v>
                </c:pt>
                <c:pt idx="72">
                  <c:v>0.85370000000000001</c:v>
                </c:pt>
                <c:pt idx="73">
                  <c:v>0.85129999999999995</c:v>
                </c:pt>
                <c:pt idx="74">
                  <c:v>0.84889999999999999</c:v>
                </c:pt>
                <c:pt idx="75">
                  <c:v>0.84640000000000004</c:v>
                </c:pt>
                <c:pt idx="76">
                  <c:v>0.84389999999999998</c:v>
                </c:pt>
                <c:pt idx="77">
                  <c:v>0.84150000000000003</c:v>
                </c:pt>
                <c:pt idx="78">
                  <c:v>0.83909999999999996</c:v>
                </c:pt>
                <c:pt idx="79">
                  <c:v>0.83660000000000001</c:v>
                </c:pt>
                <c:pt idx="80">
                  <c:v>0.83420000000000005</c:v>
                </c:pt>
                <c:pt idx="81">
                  <c:v>0.83169999999999999</c:v>
                </c:pt>
                <c:pt idx="82">
                  <c:v>0.82920000000000005</c:v>
                </c:pt>
                <c:pt idx="83">
                  <c:v>0.82679999999999998</c:v>
                </c:pt>
                <c:pt idx="84">
                  <c:v>0.82430000000000003</c:v>
                </c:pt>
                <c:pt idx="85">
                  <c:v>0.82189999999999996</c:v>
                </c:pt>
                <c:pt idx="86">
                  <c:v>0.81940000000000002</c:v>
                </c:pt>
                <c:pt idx="87">
                  <c:v>0.81689999999999996</c:v>
                </c:pt>
                <c:pt idx="88">
                  <c:v>0.8145</c:v>
                </c:pt>
                <c:pt idx="89">
                  <c:v>0.81200000000000006</c:v>
                </c:pt>
                <c:pt idx="90">
                  <c:v>0.80959999999999999</c:v>
                </c:pt>
                <c:pt idx="91">
                  <c:v>0.80720000000000003</c:v>
                </c:pt>
                <c:pt idx="92">
                  <c:v>0.80469999999999997</c:v>
                </c:pt>
                <c:pt idx="93">
                  <c:v>0.80230000000000001</c:v>
                </c:pt>
                <c:pt idx="94">
                  <c:v>0.79979999999999996</c:v>
                </c:pt>
                <c:pt idx="95">
                  <c:v>0.79730000000000001</c:v>
                </c:pt>
                <c:pt idx="96">
                  <c:v>0.79490000000000005</c:v>
                </c:pt>
                <c:pt idx="97">
                  <c:v>0.79249999999999998</c:v>
                </c:pt>
                <c:pt idx="98">
                  <c:v>0.79010000000000002</c:v>
                </c:pt>
                <c:pt idx="99">
                  <c:v>0.78769999999999996</c:v>
                </c:pt>
                <c:pt idx="100">
                  <c:v>0.78539999999999999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209B-4169-98F4-39D2C1CBA3D6}"/>
            </c:ext>
          </c:extLst>
        </c:ser>
        <c:ser>
          <c:idx val="5"/>
          <c:order val="4"/>
          <c:tx>
            <c:v>Density at 30C</c:v>
          </c:tx>
          <c:spPr>
            <a:ln w="9525" cap="flat" cmpd="sng" algn="ctr">
              <a:solidFill>
                <a:schemeClr val="accent6">
                  <a:alpha val="70000"/>
                </a:schemeClr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6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6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6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6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Sheet1!$P$7:$P$107</c:f>
              <c:numCache>
                <c:formatCode>General</c:formatCode>
                <c:ptCount val="10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</c:numCache>
            </c:numRef>
          </c:xVal>
          <c:yVal>
            <c:numRef>
              <c:f>Sheet1!$U$7:$U$107</c:f>
              <c:numCache>
                <c:formatCode>General</c:formatCode>
                <c:ptCount val="101"/>
                <c:pt idx="0">
                  <c:v>0.99570000000000003</c:v>
                </c:pt>
                <c:pt idx="1">
                  <c:v>0.99390000000000001</c:v>
                </c:pt>
                <c:pt idx="2">
                  <c:v>0.99209999999999998</c:v>
                </c:pt>
                <c:pt idx="3">
                  <c:v>0.99039999999999995</c:v>
                </c:pt>
                <c:pt idx="4">
                  <c:v>0.98870000000000002</c:v>
                </c:pt>
                <c:pt idx="5">
                  <c:v>0.98709999999999998</c:v>
                </c:pt>
                <c:pt idx="6">
                  <c:v>0.98550000000000004</c:v>
                </c:pt>
                <c:pt idx="7">
                  <c:v>0.9839</c:v>
                </c:pt>
                <c:pt idx="8">
                  <c:v>0.98240000000000005</c:v>
                </c:pt>
                <c:pt idx="9">
                  <c:v>0.98089999999999999</c:v>
                </c:pt>
                <c:pt idx="10">
                  <c:v>0.97940000000000005</c:v>
                </c:pt>
                <c:pt idx="11">
                  <c:v>0.9778</c:v>
                </c:pt>
                <c:pt idx="12">
                  <c:v>0.97640000000000005</c:v>
                </c:pt>
                <c:pt idx="13">
                  <c:v>0.97499999999999998</c:v>
                </c:pt>
                <c:pt idx="14">
                  <c:v>0.97350000000000003</c:v>
                </c:pt>
                <c:pt idx="15">
                  <c:v>0.97199999999999998</c:v>
                </c:pt>
                <c:pt idx="16">
                  <c:v>0.97050000000000003</c:v>
                </c:pt>
                <c:pt idx="17">
                  <c:v>0.96899999999999997</c:v>
                </c:pt>
                <c:pt idx="18">
                  <c:v>0.96750000000000003</c:v>
                </c:pt>
                <c:pt idx="19">
                  <c:v>0.96579999999999999</c:v>
                </c:pt>
                <c:pt idx="20">
                  <c:v>0.96419999999999995</c:v>
                </c:pt>
                <c:pt idx="21">
                  <c:v>0.96240000000000003</c:v>
                </c:pt>
                <c:pt idx="22">
                  <c:v>0.96060000000000001</c:v>
                </c:pt>
                <c:pt idx="23">
                  <c:v>0.9587</c:v>
                </c:pt>
                <c:pt idx="24">
                  <c:v>0.95689999999999997</c:v>
                </c:pt>
                <c:pt idx="25">
                  <c:v>0.95489999999999997</c:v>
                </c:pt>
                <c:pt idx="26">
                  <c:v>0.95289999999999997</c:v>
                </c:pt>
                <c:pt idx="27">
                  <c:v>0.95089999999999997</c:v>
                </c:pt>
                <c:pt idx="28">
                  <c:v>0.94879999999999998</c:v>
                </c:pt>
                <c:pt idx="29">
                  <c:v>0.94669999999999999</c:v>
                </c:pt>
                <c:pt idx="30">
                  <c:v>0.9446</c:v>
                </c:pt>
                <c:pt idx="31">
                  <c:v>0.94259999999999999</c:v>
                </c:pt>
                <c:pt idx="32">
                  <c:v>0.9405</c:v>
                </c:pt>
                <c:pt idx="33">
                  <c:v>0.93830000000000002</c:v>
                </c:pt>
                <c:pt idx="34">
                  <c:v>0.93610000000000004</c:v>
                </c:pt>
                <c:pt idx="35">
                  <c:v>0.93379999999999996</c:v>
                </c:pt>
                <c:pt idx="36">
                  <c:v>0.93149999999999999</c:v>
                </c:pt>
                <c:pt idx="37">
                  <c:v>0.92920000000000003</c:v>
                </c:pt>
                <c:pt idx="38">
                  <c:v>0.92689999999999995</c:v>
                </c:pt>
                <c:pt idx="39">
                  <c:v>0.92459999999999998</c:v>
                </c:pt>
                <c:pt idx="40">
                  <c:v>0.9224</c:v>
                </c:pt>
                <c:pt idx="41">
                  <c:v>0.92010000000000003</c:v>
                </c:pt>
                <c:pt idx="42">
                  <c:v>0.91769999999999996</c:v>
                </c:pt>
                <c:pt idx="43">
                  <c:v>0.91539999999999999</c:v>
                </c:pt>
                <c:pt idx="44">
                  <c:v>0.91300000000000003</c:v>
                </c:pt>
                <c:pt idx="45">
                  <c:v>0.91059999999999997</c:v>
                </c:pt>
                <c:pt idx="46">
                  <c:v>0.90820000000000001</c:v>
                </c:pt>
                <c:pt idx="47">
                  <c:v>0.90590000000000004</c:v>
                </c:pt>
                <c:pt idx="48">
                  <c:v>0.90359999999999996</c:v>
                </c:pt>
                <c:pt idx="49">
                  <c:v>0.90129999999999999</c:v>
                </c:pt>
                <c:pt idx="50">
                  <c:v>0.89900000000000002</c:v>
                </c:pt>
                <c:pt idx="51">
                  <c:v>0.89659999999999995</c:v>
                </c:pt>
                <c:pt idx="52">
                  <c:v>0.89429999999999998</c:v>
                </c:pt>
                <c:pt idx="53">
                  <c:v>0.89190000000000003</c:v>
                </c:pt>
                <c:pt idx="54">
                  <c:v>0.88949999999999996</c:v>
                </c:pt>
                <c:pt idx="55">
                  <c:v>0.8871</c:v>
                </c:pt>
                <c:pt idx="56">
                  <c:v>0.88470000000000004</c:v>
                </c:pt>
                <c:pt idx="57">
                  <c:v>0.88229999999999997</c:v>
                </c:pt>
                <c:pt idx="58">
                  <c:v>0.88</c:v>
                </c:pt>
                <c:pt idx="59">
                  <c:v>0.87770000000000004</c:v>
                </c:pt>
                <c:pt idx="60">
                  <c:v>0.87519999999999998</c:v>
                </c:pt>
                <c:pt idx="61">
                  <c:v>0.87280000000000002</c:v>
                </c:pt>
                <c:pt idx="62">
                  <c:v>0.87039999999999995</c:v>
                </c:pt>
                <c:pt idx="63">
                  <c:v>0.86799999999999999</c:v>
                </c:pt>
                <c:pt idx="64">
                  <c:v>0.86560000000000004</c:v>
                </c:pt>
                <c:pt idx="65">
                  <c:v>0.86309999999999998</c:v>
                </c:pt>
                <c:pt idx="66">
                  <c:v>0.86070000000000002</c:v>
                </c:pt>
                <c:pt idx="67">
                  <c:v>0.85829999999999995</c:v>
                </c:pt>
                <c:pt idx="68">
                  <c:v>0.85589999999999999</c:v>
                </c:pt>
                <c:pt idx="69">
                  <c:v>0.85350000000000004</c:v>
                </c:pt>
                <c:pt idx="70">
                  <c:v>0.85109999999999997</c:v>
                </c:pt>
                <c:pt idx="71">
                  <c:v>0.84870000000000001</c:v>
                </c:pt>
                <c:pt idx="72">
                  <c:v>0.84640000000000004</c:v>
                </c:pt>
                <c:pt idx="73">
                  <c:v>0.84399999999999997</c:v>
                </c:pt>
                <c:pt idx="74">
                  <c:v>0.84160000000000001</c:v>
                </c:pt>
                <c:pt idx="75">
                  <c:v>0.83919999999999995</c:v>
                </c:pt>
                <c:pt idx="76">
                  <c:v>0.83679999999999999</c:v>
                </c:pt>
                <c:pt idx="77">
                  <c:v>0.83440000000000003</c:v>
                </c:pt>
                <c:pt idx="78">
                  <c:v>0.83209999999999995</c:v>
                </c:pt>
                <c:pt idx="79">
                  <c:v>0.82969999999999999</c:v>
                </c:pt>
                <c:pt idx="80">
                  <c:v>0.82730000000000004</c:v>
                </c:pt>
                <c:pt idx="81">
                  <c:v>0.82479999999999998</c:v>
                </c:pt>
                <c:pt idx="82">
                  <c:v>0.82240000000000002</c:v>
                </c:pt>
                <c:pt idx="83">
                  <c:v>0.82</c:v>
                </c:pt>
                <c:pt idx="84">
                  <c:v>0.8175</c:v>
                </c:pt>
                <c:pt idx="85">
                  <c:v>0.81510000000000005</c:v>
                </c:pt>
                <c:pt idx="86">
                  <c:v>0.81269999999999998</c:v>
                </c:pt>
                <c:pt idx="87">
                  <c:v>0.82010000000000005</c:v>
                </c:pt>
                <c:pt idx="88">
                  <c:v>0.80779999999999996</c:v>
                </c:pt>
                <c:pt idx="89">
                  <c:v>0.80530000000000002</c:v>
                </c:pt>
                <c:pt idx="90">
                  <c:v>0.80289999999999995</c:v>
                </c:pt>
                <c:pt idx="91">
                  <c:v>0.8004</c:v>
                </c:pt>
                <c:pt idx="92">
                  <c:v>0.79790000000000005</c:v>
                </c:pt>
                <c:pt idx="93">
                  <c:v>0.7954</c:v>
                </c:pt>
                <c:pt idx="94">
                  <c:v>0.79290000000000005</c:v>
                </c:pt>
                <c:pt idx="95">
                  <c:v>0.79039999999999999</c:v>
                </c:pt>
                <c:pt idx="96">
                  <c:v>0.78779999999999994</c:v>
                </c:pt>
                <c:pt idx="97">
                  <c:v>0.78520000000000001</c:v>
                </c:pt>
                <c:pt idx="98">
                  <c:v>0.78259999999999996</c:v>
                </c:pt>
                <c:pt idx="99">
                  <c:v>0.77990000000000004</c:v>
                </c:pt>
                <c:pt idx="100">
                  <c:v>0.77700000000000002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209B-4169-98F4-39D2C1CBA3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098992"/>
        <c:axId val="1176452880"/>
      </c:scatterChart>
      <c:valAx>
        <c:axId val="1168098992"/>
        <c:scaling>
          <c:orientation val="minMax"/>
          <c:max val="10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Temperature (C)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0000"/>
                <a:lumOff val="8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6452880"/>
        <c:crosses val="autoZero"/>
        <c:crossBetween val="midCat"/>
      </c:valAx>
      <c:valAx>
        <c:axId val="1176452880"/>
        <c:scaling>
          <c:orientation val="minMax"/>
          <c:min val="0.70000000000000007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/>
                  <a:t>IPA density (g/cm3)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0" sourceLinked="0"/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8098992"/>
        <c:crosses val="autoZero"/>
        <c:crossBetween val="midCat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>
                <a:alpha val="0"/>
              </a:schemeClr>
            </a:gs>
          </a:gsLst>
          <a:lin ang="5400000" scaled="0"/>
        </a:gradFill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267979002624672"/>
          <c:y val="0.10119058034412363"/>
          <c:w val="0.25065354330708661"/>
          <c:h val="0.6545166229221348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spc="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SG" b="1"/>
              <a:t>Freezing point </a:t>
            </a:r>
            <a:r>
              <a:rPr lang="en-SG" b="1" baseline="0"/>
              <a:t> variations with IPA concentration</a:t>
            </a:r>
            <a:endParaRPr lang="en-SG" b="1"/>
          </a:p>
        </c:rich>
      </c:tx>
      <c:layout>
        <c:manualLayout>
          <c:xMode val="edge"/>
          <c:yMode val="edge"/>
          <c:x val="0.13563188976377952"/>
          <c:y val="0.902777777777777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147007740553535"/>
          <c:y val="0.17171293778717589"/>
          <c:w val="0.81730774278215224"/>
          <c:h val="0.7069674103237095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Sheet1!$H$3</c:f>
              <c:strCache>
                <c:ptCount val="1"/>
                <c:pt idx="0">
                  <c:v>Freezing point (C)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Sheet1!$G$4:$G$14</c:f>
              <c:numCache>
                <c:formatCode>General</c:formatCode>
                <c:ptCount val="11"/>
                <c:pt idx="0">
                  <c:v>0</c:v>
                </c:pt>
                <c:pt idx="1">
                  <c:v>8</c:v>
                </c:pt>
                <c:pt idx="2">
                  <c:v>17</c:v>
                </c:pt>
                <c:pt idx="3">
                  <c:v>26</c:v>
                </c:pt>
                <c:pt idx="4">
                  <c:v>34</c:v>
                </c:pt>
                <c:pt idx="5">
                  <c:v>44</c:v>
                </c:pt>
                <c:pt idx="6">
                  <c:v>54</c:v>
                </c:pt>
                <c:pt idx="7">
                  <c:v>65</c:v>
                </c:pt>
                <c:pt idx="8">
                  <c:v>76</c:v>
                </c:pt>
                <c:pt idx="9">
                  <c:v>88</c:v>
                </c:pt>
                <c:pt idx="10">
                  <c:v>100</c:v>
                </c:pt>
              </c:numCache>
            </c:numRef>
          </c:xVal>
          <c:yVal>
            <c:numRef>
              <c:f>Sheet1!$H$4:$H$14</c:f>
              <c:numCache>
                <c:formatCode>General</c:formatCode>
                <c:ptCount val="11"/>
                <c:pt idx="0">
                  <c:v>0</c:v>
                </c:pt>
                <c:pt idx="1">
                  <c:v>-4</c:v>
                </c:pt>
                <c:pt idx="2">
                  <c:v>-7</c:v>
                </c:pt>
                <c:pt idx="3">
                  <c:v>-15</c:v>
                </c:pt>
                <c:pt idx="4">
                  <c:v>-18</c:v>
                </c:pt>
                <c:pt idx="5">
                  <c:v>-21</c:v>
                </c:pt>
                <c:pt idx="6">
                  <c:v>-23</c:v>
                </c:pt>
                <c:pt idx="7">
                  <c:v>-29</c:v>
                </c:pt>
                <c:pt idx="8">
                  <c:v>-37</c:v>
                </c:pt>
                <c:pt idx="9">
                  <c:v>-57</c:v>
                </c:pt>
                <c:pt idx="10">
                  <c:v>-73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3C39-46A5-9DF7-5CA989D3DF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04880992"/>
        <c:axId val="1102686976"/>
      </c:scatterChart>
      <c:valAx>
        <c:axId val="11048809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 b="1"/>
                  <a:t>IPA</a:t>
                </a:r>
                <a:r>
                  <a:rPr lang="en-SG" b="1" baseline="0"/>
                  <a:t> concentration (wt %)</a:t>
                </a:r>
                <a:endParaRPr lang="en-SG" b="1"/>
              </a:p>
            </c:rich>
          </c:tx>
          <c:layout>
            <c:manualLayout>
              <c:xMode val="edge"/>
              <c:yMode val="edge"/>
              <c:x val="0.34127668416447943"/>
              <c:y val="8.701370662000583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2686976"/>
        <c:crosses val="autoZero"/>
        <c:crossBetween val="midCat"/>
      </c:valAx>
      <c:valAx>
        <c:axId val="1102686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SG" b="1"/>
                  <a:t>Freezing point (C)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48809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0000"/>
            <a:lumOff val="80000"/>
          </a:schemeClr>
        </a:solidFill>
        <a:round/>
      </a:ln>
    </cs:spPr>
    <cs:defRPr sz="900" kern="120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/>
    <cs:effectRef idx="1"/>
    <cs:fontRef idx="minor">
      <a:schemeClr val="dk1"/>
    </cs:fontRef>
    <cs:spPr>
      <a:ln w="9525" cap="flat" cmpd="sng" algn="ctr">
        <a:solidFill>
          <a:schemeClr val="phClr">
            <a:alpha val="70000"/>
          </a:schemeClr>
        </a:solidFill>
        <a:prstDash val="sysDot"/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rnd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 spc="0" baseline="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>
              <a:alpha val="0"/>
            </a:schemeClr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0000"/>
            <a:lumOff val="80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5000"/>
            <a:lumOff val="75000"/>
          </a:schemeClr>
        </a:solidFill>
        <a:round/>
      </a:ln>
    </cs:spPr>
    <cs:defRPr sz="900" kern="1200" spc="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sv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CE2DD815-D890-4DF8-935F-949612B94A6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86CD48DE-9A89-4ADC-904F-3DA92C9498B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71992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84188" y="731838"/>
            <a:ext cx="6508750" cy="36607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4B84C-303E-8C40-9CA1-747CCD3BA9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78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increase in volume of ice is about 9%. This increase causes enough force to break most rigid containers. This is the same force, repeated on a daily basis, that creates "pot holes" in the roads in the winter time.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CD48DE-9A89-4ADC-904F-3DA92C9498BF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30528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E83FB-6F3F-4F04-BD2D-C13508774B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2304E9-3DEE-4881-A088-B4307E26DB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DDD2D1-936A-4823-8F6E-25FC7B897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E2AA6-2D80-49A0-BC0F-AA516D5F2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DFBE2-BF45-48E3-BA65-2C923AB96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09185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B15E5-D28E-4868-9C54-C9D4E191B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C54716-F5BC-40AF-B5F9-70A0A2525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CDF66-650F-4FE3-9404-0A2CA87A0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0223D-31E9-429D-BBB1-9A9277F26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846B5-6AD8-4F7F-8CAB-F02D453DA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61147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25D9C6-08FD-4B82-8761-680AD12B8E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28AF10-EE88-45F8-A445-5B590060D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C4BC4-7BFF-4483-8333-CC9307DE8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09A0F-1577-4687-B815-5236FE078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50407-159B-4EFE-828E-23100BBBA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84429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7218554" y="1620345"/>
            <a:ext cx="2742917" cy="9235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9961472" y="1"/>
            <a:ext cx="2230529" cy="16203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 userDrawn="1"/>
        </p:nvSpPr>
        <p:spPr>
          <a:xfrm>
            <a:off x="8912006" y="487453"/>
            <a:ext cx="2702681" cy="11328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0923E2-0484-4F4F-95ED-E758DE185F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70" y="192828"/>
            <a:ext cx="4840244" cy="41218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9A90844-15FB-468F-885B-84C8ABB7FC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79965" y="450319"/>
            <a:ext cx="4864082" cy="163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878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BC6D-47B1-4E68-9002-A67F47718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BC722-4BE5-477A-B84E-C9CCB0C48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1681F-B367-49E3-8262-344C7D791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18DAB3-1593-498D-98E7-5F6F0594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E200E-EC85-4D82-A6E0-AA48BB70F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31199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EDE81-FED4-4E1B-8FFF-1276CEEC6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BBF13-83BA-4F0F-B381-7D0427508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1CF8C-E7E7-431A-A893-AD6F510C0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649E5-B1B9-44A8-962B-28FC6D88B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FB4D5-CA84-4822-BDB1-06C97586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46429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674E-76F3-4D03-95B4-F724A22D9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B99B6-E778-4C81-B895-055FA5A79C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B30A37-8838-4935-9D26-B30DE56A6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7A7ADA-C655-4778-AF22-54E2C0CB2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59D98B-2DE5-4344-A0C4-17959D5F6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6B9778-8D75-4E17-9246-419B97471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15117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B3E1F-F1DB-4EBF-B126-E365FEFF2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14A32-3CE7-4C90-81A5-B42E3BBD0A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93270-58FE-49AF-854E-9695CE5547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810187-907A-4E07-9199-B740421182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556B47-DDB2-4787-A142-4C68AD7186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D8F47A-BA9F-4DBF-833C-D6D9724D8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E071C9-417E-425E-9617-6E369369D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8A28D4-25F9-4E04-B2A1-D8C17645C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34981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0242A-91AE-4472-8C91-7F32E52B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27B24E-BC6A-491F-9029-9F6FA7C76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F3BFE-24D7-4C72-8D8F-E857DD44D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F8B736-B457-4BD6-9D21-AF150DF11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53584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F8B184-C384-4C76-A054-28CBF1A81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3EB730-10AB-4751-84C2-B13EB1847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702776-0D29-4F3B-8472-9CA4CA6BE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83380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A083D-3CDA-4D15-98F7-BD5D59BB4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C5D45-383F-4151-B3A4-A601E80C3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4CE6BD-28D6-4F31-8847-27D2FB0FE0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6ADD5-F80C-4D95-A313-BAB33F07D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FA17B-FEE6-4AE4-8453-08620E406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7F83E-AD1C-41D1-9B3C-FA70196EA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62970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51443-D6E1-4812-A089-36ACBDFB7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C4644C-F951-42AF-9D12-4DBE96EDDD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EDDC4-1500-48EB-AAA5-7C2935274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5D5AE-E23A-4AF7-AA18-671BE70AF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F4D67D-1AB4-4535-A01A-0DC091994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745426-2384-4854-8B71-DCDFBC850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31093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CE0770-01DC-4DA0-AED1-59D9BCA3E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4869A3-D327-4538-8F8B-513BDA34AD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9D10D-DB77-41F0-B5B8-1A52626F3D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1E52-5FD5-412B-9E8E-ECF320EB8D08}" type="datetimeFigureOut">
              <a:rPr lang="en-SG" smtClean="0"/>
              <a:t>29/4/2021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44947-4235-4E35-91C2-9E15ECDCB7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8580F-06C5-4B15-878A-29EA257AA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74B3D-8D1A-47D6-B337-9B5E1AB14A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26163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jpeg"/><Relationship Id="rId5" Type="http://schemas.openxmlformats.org/officeDocument/2006/relationships/image" Target="../media/image5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941752" y="1921073"/>
            <a:ext cx="44625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0818A"/>
                </a:solidFill>
                <a:latin typeface="HelveticaNeue LT 45 Light"/>
                <a:cs typeface="HelveticaNeue LT 45 Light"/>
              </a:rPr>
              <a:t>Sustainable Solutions for Complex Waters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3A07F1-BF25-41DB-837E-E829101EE380}"/>
              </a:ext>
            </a:extLst>
          </p:cNvPr>
          <p:cNvSpPr/>
          <p:nvPr/>
        </p:nvSpPr>
        <p:spPr>
          <a:xfrm>
            <a:off x="5095876" y="2986941"/>
            <a:ext cx="68961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rgbClr val="10818A"/>
                </a:solidFill>
                <a:latin typeface="HelveticaNeue LT 45 Light"/>
                <a:cs typeface="HelveticaNeue LT 45 Light"/>
              </a:rPr>
              <a:t>IPA Removal System Options</a:t>
            </a:r>
          </a:p>
          <a:p>
            <a:pPr algn="ctr"/>
            <a:r>
              <a:rPr lang="en-US" sz="3200" b="1" dirty="0">
                <a:solidFill>
                  <a:srgbClr val="10818A"/>
                </a:solidFill>
                <a:latin typeface="HelveticaNeue LT 45 Light"/>
                <a:cs typeface="HelveticaNeue LT 45 Light"/>
              </a:rPr>
              <a:t>Siva</a:t>
            </a:r>
          </a:p>
        </p:txBody>
      </p:sp>
    </p:spTree>
    <p:extLst>
      <p:ext uri="{BB962C8B-B14F-4D97-AF65-F5344CB8AC3E}">
        <p14:creationId xmlns:p14="http://schemas.microsoft.com/office/powerpoint/2010/main" val="3369206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AF4ABE2-381B-4B67-9C0F-27FFD64F7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4AA509EC-4C56-4A74-A517-3ECD04C3F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82070" y="2355786"/>
            <a:ext cx="734166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32E76A-5F27-4E4B-909D-621BE5721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689" y="2520377"/>
            <a:ext cx="5822343" cy="24396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4" name="Freeform 5">
            <a:extLst>
              <a:ext uri="{FF2B5EF4-FFF2-40B4-BE49-F238E27FC236}">
                <a16:creationId xmlns:a16="http://schemas.microsoft.com/office/drawing/2014/main" id="{6FBC94C7-2F0E-4FBA-B442-0E0296AAA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82070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6CF43A2F-2E6F-44F4-A006-A10CF1DCB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6808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F83DA5F0-0D4C-4E74-8A5C-F6CBD391F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6808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798713-AB3F-41E3-8CE3-1C1FBCF7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28" y="1120021"/>
            <a:ext cx="3268481" cy="3509529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Graphic 5" descr="Smiling Face with No Fill">
            <a:extLst>
              <a:ext uri="{FF2B5EF4-FFF2-40B4-BE49-F238E27FC236}">
                <a16:creationId xmlns:a16="http://schemas.microsoft.com/office/drawing/2014/main" id="{506D4971-3969-48B9-A3AA-F6BD76517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6395" y="1418907"/>
            <a:ext cx="2961361" cy="2961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100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F3A0AF-0D57-49F7-960A-C191AD2A51C2}"/>
              </a:ext>
            </a:extLst>
          </p:cNvPr>
          <p:cNvSpPr txBox="1"/>
          <p:nvPr/>
        </p:nvSpPr>
        <p:spPr>
          <a:xfrm rot="10800000">
            <a:off x="714856" y="1153560"/>
            <a:ext cx="1046440" cy="4404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eaVert" wrap="square" rtlCol="0">
            <a:spAutoFit/>
          </a:bodyPr>
          <a:lstStyle/>
          <a:p>
            <a:pPr algn="ctr"/>
            <a:r>
              <a:rPr lang="en-SG" sz="2800" b="1" dirty="0">
                <a:solidFill>
                  <a:schemeClr val="accent1"/>
                </a:solidFill>
              </a:rPr>
              <a:t>Influent </a:t>
            </a:r>
            <a:r>
              <a:rPr lang="en-SG" sz="2800" b="1">
                <a:solidFill>
                  <a:schemeClr val="accent1"/>
                </a:solidFill>
              </a:rPr>
              <a:t>Wastewater Characteristics (4 m3/hr)</a:t>
            </a:r>
            <a:endParaRPr lang="en-SG" sz="2800" b="1" dirty="0">
              <a:solidFill>
                <a:schemeClr val="accent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2FD256-0F63-4DED-A9F7-CEFE42CF1B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69094" y="480060"/>
            <a:ext cx="5731510" cy="589788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BCEBC11-F6CB-468C-A814-7D6AD6FFB2FD}"/>
              </a:ext>
            </a:extLst>
          </p:cNvPr>
          <p:cNvSpPr/>
          <p:nvPr/>
        </p:nvSpPr>
        <p:spPr>
          <a:xfrm>
            <a:off x="7596831" y="2684025"/>
            <a:ext cx="4216899" cy="671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Treated Water: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~3.88 m</a:t>
            </a:r>
            <a:r>
              <a:rPr lang="en-US" b="1" baseline="30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(IPA &lt;10 ppm)</a:t>
            </a:r>
            <a:endParaRPr lang="en-SG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IPA recovery: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~ 0.12 m</a:t>
            </a:r>
            <a:r>
              <a:rPr lang="en-US" b="1" baseline="30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hr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(&gt;85% purity )</a:t>
            </a:r>
            <a:endParaRPr lang="en-SG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860B79-243E-463C-A64D-EFBF58E5A46F}"/>
              </a:ext>
            </a:extLst>
          </p:cNvPr>
          <p:cNvSpPr txBox="1"/>
          <p:nvPr/>
        </p:nvSpPr>
        <p:spPr>
          <a:xfrm rot="16200000">
            <a:off x="8813699" y="-38835"/>
            <a:ext cx="1046440" cy="35956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eaVert" wrap="square" rtlCol="0">
            <a:spAutoFit/>
          </a:bodyPr>
          <a:lstStyle/>
          <a:p>
            <a:pPr algn="ctr"/>
            <a:r>
              <a:rPr lang="en-SG" sz="2800" b="1" dirty="0">
                <a:solidFill>
                  <a:schemeClr val="accent1"/>
                </a:solidFill>
              </a:rPr>
              <a:t>Effluent </a:t>
            </a:r>
          </a:p>
          <a:p>
            <a:pPr algn="ctr"/>
            <a:r>
              <a:rPr lang="en-SG" sz="2800" b="1" dirty="0">
                <a:solidFill>
                  <a:schemeClr val="accent1"/>
                </a:solidFill>
              </a:rPr>
              <a:t>Characteristics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1EF9E1D-6938-46A5-9C1F-5CDF6250C593}"/>
              </a:ext>
            </a:extLst>
          </p:cNvPr>
          <p:cNvCxnSpPr>
            <a:cxnSpLocks/>
          </p:cNvCxnSpPr>
          <p:nvPr/>
        </p:nvCxnSpPr>
        <p:spPr>
          <a:xfrm flipH="1" flipV="1">
            <a:off x="7458075" y="480060"/>
            <a:ext cx="0" cy="589788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21FFD9-0774-4E74-B1CC-D506D79BBA46}"/>
              </a:ext>
            </a:extLst>
          </p:cNvPr>
          <p:cNvSpPr txBox="1"/>
          <p:nvPr/>
        </p:nvSpPr>
        <p:spPr>
          <a:xfrm rot="16200000">
            <a:off x="8871670" y="-794529"/>
            <a:ext cx="615553" cy="35956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eaVert" wrap="square" rtlCol="0">
            <a:spAutoFit/>
          </a:bodyPr>
          <a:lstStyle/>
          <a:p>
            <a:pPr algn="ctr"/>
            <a:r>
              <a:rPr lang="en-SG" sz="2800" b="1" dirty="0">
                <a:solidFill>
                  <a:schemeClr val="accent1"/>
                </a:solidFill>
              </a:rPr>
              <a:t>Case study</a:t>
            </a:r>
          </a:p>
        </p:txBody>
      </p:sp>
    </p:spTree>
    <p:extLst>
      <p:ext uri="{BB962C8B-B14F-4D97-AF65-F5344CB8AC3E}">
        <p14:creationId xmlns:p14="http://schemas.microsoft.com/office/powerpoint/2010/main" val="2290248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42CBF7-D490-489E-A197-145CACC47190}"/>
              </a:ext>
            </a:extLst>
          </p:cNvPr>
          <p:cNvSpPr txBox="1"/>
          <p:nvPr/>
        </p:nvSpPr>
        <p:spPr>
          <a:xfrm>
            <a:off x="958506" y="800392"/>
            <a:ext cx="10264697" cy="1212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IPA/Water mixtures freezing point curve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EF4A14-8359-4C58-869B-E8D0EDB32FA3}"/>
              </a:ext>
            </a:extLst>
          </p:cNvPr>
          <p:cNvSpPr/>
          <p:nvPr/>
        </p:nvSpPr>
        <p:spPr>
          <a:xfrm>
            <a:off x="1405724" y="5719199"/>
            <a:ext cx="9708995" cy="8950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SG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Micron WW stream contains 15371 mg/l of IPA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SG" sz="2400" dirty="0">
                <a:solidFill>
                  <a:prstClr val="black"/>
                </a:solidFill>
                <a:latin typeface="Calibri" panose="020F0502020204030204"/>
              </a:rPr>
              <a:t>At low temperatures concentrated IPA will have higher density</a:t>
            </a:r>
            <a:r>
              <a:rPr kumimoji="0" lang="en-SG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C731B92-24EF-4857-8509-75FEF4B2EFC8}"/>
              </a:ext>
            </a:extLst>
          </p:cNvPr>
          <p:cNvSpPr/>
          <p:nvPr/>
        </p:nvSpPr>
        <p:spPr>
          <a:xfrm>
            <a:off x="2064461" y="2737706"/>
            <a:ext cx="625092" cy="4286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9DFEBB08-0CCC-4E5C-9BA5-70E8A5E253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2232645"/>
              </p:ext>
            </p:extLst>
          </p:nvPr>
        </p:nvGraphicFramePr>
        <p:xfrm>
          <a:off x="6785762" y="2825539"/>
          <a:ext cx="4572000" cy="29613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Picture 5" descr="A picture containing indoor, table, sitting, food&#10;&#10;Description automatically generated">
            <a:extLst>
              <a:ext uri="{FF2B5EF4-FFF2-40B4-BE49-F238E27FC236}">
                <a16:creationId xmlns:a16="http://schemas.microsoft.com/office/drawing/2014/main" id="{929307F6-E6DB-493C-AF1A-EBA4CFB5D0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032" y="3999022"/>
            <a:ext cx="1219200" cy="914400"/>
          </a:xfrm>
          <a:prstGeom prst="rect">
            <a:avLst/>
          </a:prstGeom>
        </p:spPr>
      </p:pic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8E6E791D-609B-48E5-A3A6-0A842E9432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3076314"/>
              </p:ext>
            </p:extLst>
          </p:nvPr>
        </p:nvGraphicFramePr>
        <p:xfrm>
          <a:off x="1529032" y="2310358"/>
          <a:ext cx="5256730" cy="351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30E1DA-CCB9-44B7-9C97-AC1171C0BC5D}"/>
              </a:ext>
            </a:extLst>
          </p:cNvPr>
          <p:cNvCxnSpPr>
            <a:cxnSpLocks/>
          </p:cNvCxnSpPr>
          <p:nvPr/>
        </p:nvCxnSpPr>
        <p:spPr>
          <a:xfrm flipH="1">
            <a:off x="7438490" y="3750067"/>
            <a:ext cx="10171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3AE5864-2193-4B8E-BD30-D6A373FA5E49}"/>
              </a:ext>
            </a:extLst>
          </p:cNvPr>
          <p:cNvSpPr txBox="1"/>
          <p:nvPr/>
        </p:nvSpPr>
        <p:spPr>
          <a:xfrm>
            <a:off x="7370986" y="3689879"/>
            <a:ext cx="13120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dirty="0">
                <a:solidFill>
                  <a:srgbClr val="C00000"/>
                </a:solidFill>
              </a:rPr>
              <a:t>ICE density 0.92</a:t>
            </a:r>
          </a:p>
        </p:txBody>
      </p:sp>
    </p:spTree>
    <p:extLst>
      <p:ext uri="{BB962C8B-B14F-4D97-AF65-F5344CB8AC3E}">
        <p14:creationId xmlns:p14="http://schemas.microsoft.com/office/powerpoint/2010/main" val="3592931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2E1800-E034-4BC4-BA18-7BC9FE80DC61}"/>
              </a:ext>
            </a:extLst>
          </p:cNvPr>
          <p:cNvSpPr txBox="1"/>
          <p:nvPr/>
        </p:nvSpPr>
        <p:spPr>
          <a:xfrm>
            <a:off x="1" y="643467"/>
            <a:ext cx="12192000" cy="7448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u="sng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Flow Scheme Option 1 – Low temperature crystallization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3B0C0E-526D-434B-A6C0-64A79E5CDD4F}"/>
              </a:ext>
            </a:extLst>
          </p:cNvPr>
          <p:cNvSpPr txBox="1"/>
          <p:nvPr/>
        </p:nvSpPr>
        <p:spPr>
          <a:xfrm>
            <a:off x="809625" y="5095875"/>
            <a:ext cx="495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LT Reactor – Low Temperature crystallization (-4C)* </a:t>
            </a:r>
          </a:p>
          <a:p>
            <a:r>
              <a:rPr lang="en-US" dirty="0"/>
              <a:t>AC - Alcohol Concentrator (RO)</a:t>
            </a:r>
          </a:p>
          <a:p>
            <a:r>
              <a:rPr lang="en-US" dirty="0"/>
              <a:t>Polishing – RO and wash with permeate</a:t>
            </a:r>
          </a:p>
          <a:p>
            <a:r>
              <a:rPr lang="en-US" dirty="0"/>
              <a:t>IPA – Isopropyl Alcohol</a:t>
            </a:r>
            <a:endParaRPr lang="en-S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23B810-252D-468C-BD1F-11279243390F}"/>
              </a:ext>
            </a:extLst>
          </p:cNvPr>
          <p:cNvSpPr/>
          <p:nvPr/>
        </p:nvSpPr>
        <p:spPr>
          <a:xfrm>
            <a:off x="2095499" y="2554542"/>
            <a:ext cx="124777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UF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5603A1-9B78-4789-A987-643FB3389A0B}"/>
              </a:ext>
            </a:extLst>
          </p:cNvPr>
          <p:cNvSpPr/>
          <p:nvPr/>
        </p:nvSpPr>
        <p:spPr>
          <a:xfrm>
            <a:off x="7296150" y="1629443"/>
            <a:ext cx="124777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Polishing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CBB475-15E5-40F4-868C-0F433D8F7650}"/>
              </a:ext>
            </a:extLst>
          </p:cNvPr>
          <p:cNvSpPr/>
          <p:nvPr/>
        </p:nvSpPr>
        <p:spPr>
          <a:xfrm>
            <a:off x="7176406" y="3429000"/>
            <a:ext cx="124777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AC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349830-71E4-4D4F-9BFF-E7761325247C}"/>
              </a:ext>
            </a:extLst>
          </p:cNvPr>
          <p:cNvSpPr/>
          <p:nvPr/>
        </p:nvSpPr>
        <p:spPr>
          <a:xfrm>
            <a:off x="4848225" y="2554542"/>
            <a:ext cx="124777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LT Reactor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883968-3401-43CC-AFF0-536FAAECFF49}"/>
              </a:ext>
            </a:extLst>
          </p:cNvPr>
          <p:cNvSpPr/>
          <p:nvPr/>
        </p:nvSpPr>
        <p:spPr>
          <a:xfrm>
            <a:off x="9652906" y="2413509"/>
            <a:ext cx="124777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Recovered Water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6E85482-3CF6-46BB-8F7E-D3DC36CBC769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616402" y="2826004"/>
            <a:ext cx="1479097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EAA69F-7033-4B01-B535-5C4D7AE87ADF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3228975" y="2820163"/>
            <a:ext cx="1619250" cy="58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C5D2D930-E595-4204-B5B9-924B4333719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057314" y="1315706"/>
            <a:ext cx="653636" cy="1824037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38650523-CAD0-4298-BC57-1E3FEAC524B3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472112" y="3096245"/>
            <a:ext cx="1704294" cy="604218"/>
          </a:xfrm>
          <a:prstGeom prst="bentConnector3">
            <a:avLst>
              <a:gd name="adj1" fmla="val -29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64C52AE0-9CC9-40D2-8835-D9FDF08DF2CF}"/>
              </a:ext>
            </a:extLst>
          </p:cNvPr>
          <p:cNvCxnSpPr>
            <a:cxnSpLocks/>
            <a:stCxn id="7" idx="3"/>
            <a:endCxn id="10" idx="0"/>
          </p:cNvCxnSpPr>
          <p:nvPr/>
        </p:nvCxnSpPr>
        <p:spPr>
          <a:xfrm>
            <a:off x="8543925" y="1900906"/>
            <a:ext cx="1732869" cy="512603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B5BC8610-A9E3-4626-882E-2BC70D5CE553}"/>
              </a:ext>
            </a:extLst>
          </p:cNvPr>
          <p:cNvCxnSpPr>
            <a:cxnSpLocks/>
          </p:cNvCxnSpPr>
          <p:nvPr/>
        </p:nvCxnSpPr>
        <p:spPr>
          <a:xfrm rot="16200000" flipV="1">
            <a:off x="6540681" y="2281562"/>
            <a:ext cx="1496310" cy="777311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661CA1-C76A-4578-B6ED-EF70D7F378F9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7800293" y="3971925"/>
            <a:ext cx="1" cy="4771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2C014F33-DBC5-43EB-88FD-5EE7D5312821}"/>
              </a:ext>
            </a:extLst>
          </p:cNvPr>
          <p:cNvSpPr txBox="1"/>
          <p:nvPr/>
        </p:nvSpPr>
        <p:spPr>
          <a:xfrm flipH="1">
            <a:off x="616402" y="2508823"/>
            <a:ext cx="1504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Influent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516EB3D-E75F-4FE7-8435-7CB0E8ECAE29}"/>
              </a:ext>
            </a:extLst>
          </p:cNvPr>
          <p:cNvSpPr txBox="1"/>
          <p:nvPr/>
        </p:nvSpPr>
        <p:spPr>
          <a:xfrm flipH="1">
            <a:off x="7445827" y="4506779"/>
            <a:ext cx="1504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Recovered IPA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7910165-61AF-4C58-BC34-212ABC836D06}"/>
              </a:ext>
            </a:extLst>
          </p:cNvPr>
          <p:cNvSpPr txBox="1"/>
          <p:nvPr/>
        </p:nvSpPr>
        <p:spPr>
          <a:xfrm>
            <a:off x="6810375" y="5562600"/>
            <a:ext cx="3914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*Theoretically -4C is enough, planning to perform freezing tests to validate the temperature.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D341788-ED57-4540-A4A9-E4A6229D15AB}"/>
              </a:ext>
            </a:extLst>
          </p:cNvPr>
          <p:cNvCxnSpPr/>
          <p:nvPr/>
        </p:nvCxnSpPr>
        <p:spPr>
          <a:xfrm>
            <a:off x="3904180" y="2120998"/>
            <a:ext cx="0" cy="7057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2442B31-1CDF-4EE8-8462-9652DE0A7641}"/>
              </a:ext>
            </a:extLst>
          </p:cNvPr>
          <p:cNvSpPr txBox="1"/>
          <p:nvPr/>
        </p:nvSpPr>
        <p:spPr>
          <a:xfrm>
            <a:off x="3125224" y="1772767"/>
            <a:ext cx="204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COD/TOC analyzer</a:t>
            </a:r>
            <a:endParaRPr lang="en-SG" b="1" dirty="0"/>
          </a:p>
        </p:txBody>
      </p:sp>
    </p:spTree>
    <p:extLst>
      <p:ext uri="{BB962C8B-B14F-4D97-AF65-F5344CB8AC3E}">
        <p14:creationId xmlns:p14="http://schemas.microsoft.com/office/powerpoint/2010/main" val="1154963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42CBF7-D490-489E-A197-145CACC47190}"/>
              </a:ext>
            </a:extLst>
          </p:cNvPr>
          <p:cNvSpPr txBox="1"/>
          <p:nvPr/>
        </p:nvSpPr>
        <p:spPr>
          <a:xfrm>
            <a:off x="958506" y="800392"/>
            <a:ext cx="10433577" cy="1212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Process Description – Single/Double stage IPA Con.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EF4A14-8359-4C58-869B-E8D0EDB32FA3}"/>
              </a:ext>
            </a:extLst>
          </p:cNvPr>
          <p:cNvSpPr/>
          <p:nvPr/>
        </p:nvSpPr>
        <p:spPr>
          <a:xfrm>
            <a:off x="1367624" y="2490436"/>
            <a:ext cx="9708995" cy="3567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/>
              <a:t>Pre-cool the WW stream using plate frame/shell &amp; tube HXs to a desired temperature.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/>
              <a:t>Reactor should maintain the temperature below the theoretical value (-4C)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/>
              <a:t>Based on the density the IPA and Ice will separate. If required, use the centrifuge for the solid/liquid separation.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/>
              <a:t>IPA can be further concentrated using the 2</a:t>
            </a:r>
            <a:r>
              <a:rPr lang="en-SG" sz="2400" baseline="30000" dirty="0"/>
              <a:t>nd</a:t>
            </a:r>
            <a:r>
              <a:rPr lang="en-SG" sz="2400" dirty="0"/>
              <a:t> stage reactor with low temperature crystallization or using the RO/CFRO membranes.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/>
              <a:t>Ice can be crushed in a crusher before it is going to heat exchange with the incoming WW stream.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/>
              <a:t>Wash water can be used for the polishing/washing of ice to remove the surface impurities.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/>
              <a:t>Chillers and centrifuges are available for the given temperature.</a:t>
            </a:r>
          </a:p>
          <a:p>
            <a:endParaRPr lang="en-SG" sz="2400" dirty="0"/>
          </a:p>
          <a:p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1922041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72E1800-E034-4BC4-BA18-7BC9FE80DC61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u="sng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Flow Scheme Option 2 – Alternative crystallization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3B0C0E-526D-434B-A6C0-64A79E5CDD4F}"/>
              </a:ext>
            </a:extLst>
          </p:cNvPr>
          <p:cNvSpPr txBox="1"/>
          <p:nvPr/>
        </p:nvSpPr>
        <p:spPr>
          <a:xfrm>
            <a:off x="809624" y="5095875"/>
            <a:ext cx="52863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Reactor – Chemical addition to extract IPA</a:t>
            </a:r>
          </a:p>
          <a:p>
            <a:r>
              <a:rPr lang="en-US" dirty="0"/>
              <a:t>AC - Alcohol Concentrator (Distillation Column/Stripper)</a:t>
            </a:r>
          </a:p>
          <a:p>
            <a:r>
              <a:rPr lang="en-US" dirty="0"/>
              <a:t>Polishing – RO </a:t>
            </a:r>
          </a:p>
          <a:p>
            <a:r>
              <a:rPr lang="en-US" dirty="0"/>
              <a:t>IPA – Isopropyl Alcohol</a:t>
            </a:r>
            <a:endParaRPr lang="en-S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23B810-252D-468C-BD1F-11279243390F}"/>
              </a:ext>
            </a:extLst>
          </p:cNvPr>
          <p:cNvSpPr/>
          <p:nvPr/>
        </p:nvSpPr>
        <p:spPr>
          <a:xfrm>
            <a:off x="2095499" y="2554542"/>
            <a:ext cx="124777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UF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5603A1-9B78-4789-A987-643FB3389A0B}"/>
              </a:ext>
            </a:extLst>
          </p:cNvPr>
          <p:cNvSpPr/>
          <p:nvPr/>
        </p:nvSpPr>
        <p:spPr>
          <a:xfrm>
            <a:off x="7296150" y="1629443"/>
            <a:ext cx="124777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Polishing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CBB475-15E5-40F4-868C-0F433D8F7650}"/>
              </a:ext>
            </a:extLst>
          </p:cNvPr>
          <p:cNvSpPr/>
          <p:nvPr/>
        </p:nvSpPr>
        <p:spPr>
          <a:xfrm>
            <a:off x="7176406" y="3429000"/>
            <a:ext cx="124777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AC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349830-71E4-4D4F-9BFF-E7761325247C}"/>
              </a:ext>
            </a:extLst>
          </p:cNvPr>
          <p:cNvSpPr/>
          <p:nvPr/>
        </p:nvSpPr>
        <p:spPr>
          <a:xfrm>
            <a:off x="4848225" y="2554542"/>
            <a:ext cx="124777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 Reactor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883968-3401-43CC-AFF0-536FAAECFF49}"/>
              </a:ext>
            </a:extLst>
          </p:cNvPr>
          <p:cNvSpPr/>
          <p:nvPr/>
        </p:nvSpPr>
        <p:spPr>
          <a:xfrm>
            <a:off x="9652906" y="2413509"/>
            <a:ext cx="124777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Recovered Water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6E85482-3CF6-46BB-8F7E-D3DC36CBC769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616402" y="2826004"/>
            <a:ext cx="1479097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EAA69F-7033-4B01-B535-5C4D7AE87ADF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3228975" y="2820163"/>
            <a:ext cx="1619250" cy="58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C5D2D930-E595-4204-B5B9-924B4333719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057314" y="1315706"/>
            <a:ext cx="653636" cy="1824037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38650523-CAD0-4298-BC57-1E3FEAC524B3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472112" y="3096245"/>
            <a:ext cx="1704294" cy="604218"/>
          </a:xfrm>
          <a:prstGeom prst="bentConnector3">
            <a:avLst>
              <a:gd name="adj1" fmla="val -29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64C52AE0-9CC9-40D2-8835-D9FDF08DF2CF}"/>
              </a:ext>
            </a:extLst>
          </p:cNvPr>
          <p:cNvCxnSpPr>
            <a:cxnSpLocks/>
            <a:stCxn id="7" idx="3"/>
            <a:endCxn id="10" idx="0"/>
          </p:cNvCxnSpPr>
          <p:nvPr/>
        </p:nvCxnSpPr>
        <p:spPr>
          <a:xfrm>
            <a:off x="8543925" y="1900906"/>
            <a:ext cx="1732869" cy="512603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B5BC8610-A9E3-4626-882E-2BC70D5CE553}"/>
              </a:ext>
            </a:extLst>
          </p:cNvPr>
          <p:cNvCxnSpPr>
            <a:cxnSpLocks/>
            <a:stCxn id="8" idx="0"/>
            <a:endCxn id="9" idx="3"/>
          </p:cNvCxnSpPr>
          <p:nvPr/>
        </p:nvCxnSpPr>
        <p:spPr>
          <a:xfrm rot="16200000" flipV="1">
            <a:off x="6646650" y="2275356"/>
            <a:ext cx="602995" cy="1704294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661CA1-C76A-4578-B6ED-EF70D7F378F9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7800293" y="3971925"/>
            <a:ext cx="1" cy="4771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2C014F33-DBC5-43EB-88FD-5EE7D5312821}"/>
              </a:ext>
            </a:extLst>
          </p:cNvPr>
          <p:cNvSpPr txBox="1"/>
          <p:nvPr/>
        </p:nvSpPr>
        <p:spPr>
          <a:xfrm flipH="1">
            <a:off x="616402" y="2508823"/>
            <a:ext cx="1504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Influent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516EB3D-E75F-4FE7-8435-7CB0E8ECAE29}"/>
              </a:ext>
            </a:extLst>
          </p:cNvPr>
          <p:cNvSpPr txBox="1"/>
          <p:nvPr/>
        </p:nvSpPr>
        <p:spPr>
          <a:xfrm flipH="1">
            <a:off x="7445827" y="4506779"/>
            <a:ext cx="1504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Recovered IPA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2668A2-2F7A-4F88-99A9-C92E5E905421}"/>
              </a:ext>
            </a:extLst>
          </p:cNvPr>
          <p:cNvSpPr txBox="1"/>
          <p:nvPr/>
        </p:nvSpPr>
        <p:spPr>
          <a:xfrm>
            <a:off x="6147704" y="2543810"/>
            <a:ext cx="2715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Reusing solvent</a:t>
            </a:r>
          </a:p>
        </p:txBody>
      </p:sp>
    </p:spTree>
    <p:extLst>
      <p:ext uri="{BB962C8B-B14F-4D97-AF65-F5344CB8AC3E}">
        <p14:creationId xmlns:p14="http://schemas.microsoft.com/office/powerpoint/2010/main" val="1435210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5F732F-A6FD-49A0-AAFC-13AB8B67F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SG" sz="4000">
                <a:solidFill>
                  <a:srgbClr val="FFFFFF"/>
                </a:solidFill>
              </a:rPr>
              <a:t>Micron IPA WW - Freezer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8BC69-B077-4C1E-ACB5-E814EB058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SG" sz="2000" dirty="0"/>
              <a:t>Performed the freezer study using the Micron IPA WW.</a:t>
            </a:r>
          </a:p>
          <a:p>
            <a:r>
              <a:rPr lang="en-SG" sz="2000" dirty="0"/>
              <a:t>Test procedure:</a:t>
            </a:r>
          </a:p>
          <a:p>
            <a:pPr lvl="1"/>
            <a:r>
              <a:rPr lang="en-SG" sz="2000" dirty="0"/>
              <a:t>Collected known volume of (100 ml) WW sample</a:t>
            </a:r>
          </a:p>
          <a:p>
            <a:pPr lvl="1"/>
            <a:r>
              <a:rPr lang="en-SG" sz="2000" dirty="0"/>
              <a:t>Kept inside the lab freezer overnight.</a:t>
            </a:r>
          </a:p>
          <a:p>
            <a:pPr lvl="1"/>
            <a:r>
              <a:rPr lang="en-SG" sz="2000" dirty="0"/>
              <a:t>Observed the Ice formation along with Concentrated IPA in the liquid form.</a:t>
            </a:r>
          </a:p>
          <a:p>
            <a:pPr lvl="1"/>
            <a:r>
              <a:rPr lang="en-SG" sz="2000" dirty="0"/>
              <a:t>Collected concentrated IPA in a separate vial.</a:t>
            </a:r>
          </a:p>
          <a:p>
            <a:pPr lvl="1"/>
            <a:r>
              <a:rPr lang="en-SG" sz="2000" dirty="0"/>
              <a:t>Washed the ICE  and collected the washed liquid.</a:t>
            </a:r>
          </a:p>
          <a:p>
            <a:pPr lvl="1"/>
            <a:r>
              <a:rPr lang="en-SG" sz="2000" dirty="0"/>
              <a:t>Kept ICE for melting.</a:t>
            </a:r>
          </a:p>
          <a:p>
            <a:pPr lvl="1"/>
            <a:r>
              <a:rPr lang="en-SG" sz="2000" dirty="0"/>
              <a:t>Analysed sample for the COD, TDS.</a:t>
            </a:r>
          </a:p>
          <a:p>
            <a:r>
              <a:rPr lang="en-SG" sz="2000" dirty="0"/>
              <a:t>Visual observation shows that good separation between two layers.</a:t>
            </a:r>
          </a:p>
          <a:p>
            <a:pPr marL="457200" lvl="1" indent="0">
              <a:buNone/>
            </a:pPr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3983434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42CBF7-D490-489E-A197-145CACC47190}"/>
              </a:ext>
            </a:extLst>
          </p:cNvPr>
          <p:cNvSpPr txBox="1"/>
          <p:nvPr/>
        </p:nvSpPr>
        <p:spPr>
          <a:xfrm>
            <a:off x="642996" y="5516048"/>
            <a:ext cx="10906008" cy="11154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Lab Freezer study test 1 </a:t>
            </a:r>
          </a:p>
        </p:txBody>
      </p:sp>
      <p:pic>
        <p:nvPicPr>
          <p:cNvPr id="9" name="2020-09-11 11.29.46">
            <a:hlinkClick r:id="" action="ppaction://media"/>
            <a:extLst>
              <a:ext uri="{FF2B5EF4-FFF2-40B4-BE49-F238E27FC236}">
                <a16:creationId xmlns:a16="http://schemas.microsoft.com/office/drawing/2014/main" id="{20B78192-1FA4-4BA2-A841-53C48D5EBA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2275" y="398838"/>
            <a:ext cx="2616517" cy="3774916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F880EF2-DF79-4D9D-8F11-E91D48C79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rgbClr val="0012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FBF58A8-5776-4728-BC2B-8F0ED719356B}"/>
              </a:ext>
            </a:extLst>
          </p:cNvPr>
          <p:cNvSpPr txBox="1"/>
          <p:nvPr/>
        </p:nvSpPr>
        <p:spPr>
          <a:xfrm flipH="1">
            <a:off x="4805737" y="4383294"/>
            <a:ext cx="210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ICE + Con. IPA 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B46011-DBD5-4F78-8DA3-D56E882F55A7}"/>
              </a:ext>
            </a:extLst>
          </p:cNvPr>
          <p:cNvSpPr txBox="1"/>
          <p:nvPr/>
        </p:nvSpPr>
        <p:spPr>
          <a:xfrm flipH="1">
            <a:off x="633307" y="4185881"/>
            <a:ext cx="210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 sample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5B4EFC-07A2-483F-A92D-7E1F687D57A3}"/>
              </a:ext>
            </a:extLst>
          </p:cNvPr>
          <p:cNvSpPr txBox="1"/>
          <p:nvPr/>
        </p:nvSpPr>
        <p:spPr>
          <a:xfrm flipH="1">
            <a:off x="8707106" y="4294475"/>
            <a:ext cx="210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ICE + Con. IPA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fab5baca-8be5-4b3f-8d93-b06013e87338" descr="Image">
            <a:extLst>
              <a:ext uri="{FF2B5EF4-FFF2-40B4-BE49-F238E27FC236}">
                <a16:creationId xmlns:a16="http://schemas.microsoft.com/office/drawing/2014/main" id="{A78A861A-00AD-4062-8513-7DC5961F9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6508" y="461321"/>
            <a:ext cx="2831187" cy="3826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A picture containing indoor, table, sitting, counter&#10;&#10;Description automatically generated">
            <a:extLst>
              <a:ext uri="{FF2B5EF4-FFF2-40B4-BE49-F238E27FC236}">
                <a16:creationId xmlns:a16="http://schemas.microsoft.com/office/drawing/2014/main" id="{0FEF4A29-AC64-43CF-A42C-1048B9E3CF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773" y="461321"/>
            <a:ext cx="2831187" cy="377491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EFA11D9-6F65-46C5-9896-CA08722EEA18}"/>
              </a:ext>
            </a:extLst>
          </p:cNvPr>
          <p:cNvSpPr/>
          <p:nvPr/>
        </p:nvSpPr>
        <p:spPr>
          <a:xfrm>
            <a:off x="8207773" y="4596666"/>
            <a:ext cx="3594382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Concentrated IPA &gt; 12.5%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Concentrated IPA COD- 279000 mg/l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Melted ICE: TDS – 172 PPM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Melted ICE IPA &gt; 10 PPM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639D208-D945-4012-9811-C7E13E81AD74}"/>
              </a:ext>
            </a:extLst>
          </p:cNvPr>
          <p:cNvSpPr/>
          <p:nvPr/>
        </p:nvSpPr>
        <p:spPr>
          <a:xfrm>
            <a:off x="633307" y="4578892"/>
            <a:ext cx="228312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Inlet IPA – 1.5%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Inlet COD- 50000 mg/l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3953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9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42CBF7-D490-489E-A197-145CACC47190}"/>
              </a:ext>
            </a:extLst>
          </p:cNvPr>
          <p:cNvSpPr txBox="1"/>
          <p:nvPr/>
        </p:nvSpPr>
        <p:spPr>
          <a:xfrm>
            <a:off x="439969" y="5729761"/>
            <a:ext cx="10906008" cy="11154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Lab Freezer study test 2 </a:t>
            </a:r>
          </a:p>
        </p:txBody>
      </p:sp>
      <p:pic>
        <p:nvPicPr>
          <p:cNvPr id="7" name="Picture 6" descr="A picture containing indoor, table, sitting, counter&#10;&#10;Description automatically generated">
            <a:extLst>
              <a:ext uri="{FF2B5EF4-FFF2-40B4-BE49-F238E27FC236}">
                <a16:creationId xmlns:a16="http://schemas.microsoft.com/office/drawing/2014/main" id="{9DCF70A3-4B91-49D4-9565-057B4449DF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379" y="424437"/>
            <a:ext cx="2831187" cy="3774916"/>
          </a:xfrm>
          <a:prstGeom prst="rect">
            <a:avLst/>
          </a:prstGeom>
        </p:spPr>
      </p:pic>
      <p:pic>
        <p:nvPicPr>
          <p:cNvPr id="9" name="2020-09-11 11.29.46">
            <a:hlinkClick r:id="" action="ppaction://media"/>
            <a:extLst>
              <a:ext uri="{FF2B5EF4-FFF2-40B4-BE49-F238E27FC236}">
                <a16:creationId xmlns:a16="http://schemas.microsoft.com/office/drawing/2014/main" id="{20B78192-1FA4-4BA2-A841-53C48D5EBA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907" y="371691"/>
            <a:ext cx="2123390" cy="3774916"/>
          </a:xfrm>
          <a:prstGeom prst="rect">
            <a:avLst/>
          </a:prstGeom>
        </p:spPr>
      </p:pic>
      <p:pic>
        <p:nvPicPr>
          <p:cNvPr id="5" name="Picture 4" descr="A picture containing indoor, blue, table, plastic&#10;&#10;Description automatically generated">
            <a:extLst>
              <a:ext uri="{FF2B5EF4-FFF2-40B4-BE49-F238E27FC236}">
                <a16:creationId xmlns:a16="http://schemas.microsoft.com/office/drawing/2014/main" id="{D7FCA6FD-4173-4DCA-9DAB-EE2487D21E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790" y="476573"/>
            <a:ext cx="2831187" cy="3774916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F880EF2-DF79-4D9D-8F11-E91D48C79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rgbClr val="0012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FBF58A8-5776-4728-BC2B-8F0ED719356B}"/>
              </a:ext>
            </a:extLst>
          </p:cNvPr>
          <p:cNvSpPr txBox="1"/>
          <p:nvPr/>
        </p:nvSpPr>
        <p:spPr>
          <a:xfrm flipH="1">
            <a:off x="4925943" y="4293960"/>
            <a:ext cx="210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ICE + Con. IPA 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B46011-DBD5-4F78-8DA3-D56E882F55A7}"/>
              </a:ext>
            </a:extLst>
          </p:cNvPr>
          <p:cNvSpPr txBox="1"/>
          <p:nvPr/>
        </p:nvSpPr>
        <p:spPr>
          <a:xfrm flipH="1">
            <a:off x="933782" y="4227334"/>
            <a:ext cx="210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 sample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5B4EFC-07A2-483F-A92D-7E1F687D57A3}"/>
              </a:ext>
            </a:extLst>
          </p:cNvPr>
          <p:cNvSpPr txBox="1"/>
          <p:nvPr/>
        </p:nvSpPr>
        <p:spPr>
          <a:xfrm flipH="1">
            <a:off x="8707106" y="4294475"/>
            <a:ext cx="210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ICE +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Con.IPA</a:t>
            </a: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9FE61E-E3A1-49A7-B302-A422716FCE54}"/>
              </a:ext>
            </a:extLst>
          </p:cNvPr>
          <p:cNvSpPr/>
          <p:nvPr/>
        </p:nvSpPr>
        <p:spPr>
          <a:xfrm>
            <a:off x="8207773" y="4596666"/>
            <a:ext cx="3637471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Concentrated IPA &gt;14.8%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Concentrated IPA COD - 320000 PPM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Melted ICE: TDS – 170 PPM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Melted ICE IPA &gt; 10 PPM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4C6B43-B730-4E9E-A595-AC5F2C69802D}"/>
              </a:ext>
            </a:extLst>
          </p:cNvPr>
          <p:cNvSpPr/>
          <p:nvPr/>
        </p:nvSpPr>
        <p:spPr>
          <a:xfrm>
            <a:off x="633307" y="4578892"/>
            <a:ext cx="228312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Inlet IPA – 1.5%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Inlet COD- 50000 mg/l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7038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9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40673323D1144D873BA7C222ED3D1B" ma:contentTypeVersion="13" ma:contentTypeDescription="Create a new document." ma:contentTypeScope="" ma:versionID="a5b1be9f823c097e36de770aa86711fe">
  <xsd:schema xmlns:xsd="http://www.w3.org/2001/XMLSchema" xmlns:xs="http://www.w3.org/2001/XMLSchema" xmlns:p="http://schemas.microsoft.com/office/2006/metadata/properties" xmlns:ns2="7847ee4b-d4dc-40cd-997c-57bfdcd8b5cc" xmlns:ns3="dfa653b6-8f75-49cd-860f-fac65c77d917" targetNamespace="http://schemas.microsoft.com/office/2006/metadata/properties" ma:root="true" ma:fieldsID="b2c97a832bc73a2dd8c7b173ac696ab6" ns2:_="" ns3:_="">
    <xsd:import namespace="7847ee4b-d4dc-40cd-997c-57bfdcd8b5cc"/>
    <xsd:import namespace="dfa653b6-8f75-49cd-860f-fac65c77d9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47ee4b-d4dc-40cd-997c-57bfdcd8b5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21314e52-6724-4b18-8467-0e99aa107f7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a653b6-8f75-49cd-860f-fac65c77d91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4ca4788a-e211-4e8a-a860-af2af1a5bf2b}" ma:internalName="TaxCatchAll" ma:showField="CatchAllData" ma:web="dfa653b6-8f75-49cd-860f-fac65c77d91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a653b6-8f75-49cd-860f-fac65c77d917" xsi:nil="true"/>
    <lcf76f155ced4ddcb4097134ff3c332f xmlns="7847ee4b-d4dc-40cd-997c-57bfdcd8b5cc">
      <Terms xmlns="http://schemas.microsoft.com/office/infopath/2007/PartnerControls"/>
    </lcf76f155ced4ddcb4097134ff3c332f>
    <MediaLengthInSeconds xmlns="7847ee4b-d4dc-40cd-997c-57bfdcd8b5cc" xsi:nil="true"/>
  </documentManagement>
</p:properties>
</file>

<file path=customXml/itemProps1.xml><?xml version="1.0" encoding="utf-8"?>
<ds:datastoreItem xmlns:ds="http://schemas.openxmlformats.org/officeDocument/2006/customXml" ds:itemID="{6C7EE6E3-D204-48DE-96D9-62CD0ABDA4DC}"/>
</file>

<file path=customXml/itemProps2.xml><?xml version="1.0" encoding="utf-8"?>
<ds:datastoreItem xmlns:ds="http://schemas.openxmlformats.org/officeDocument/2006/customXml" ds:itemID="{70E9D5E3-5F90-41E6-B10F-C6A09D134BE6}"/>
</file>

<file path=customXml/itemProps3.xml><?xml version="1.0" encoding="utf-8"?>
<ds:datastoreItem xmlns:ds="http://schemas.openxmlformats.org/officeDocument/2006/customXml" ds:itemID="{0162DCEC-0807-47F4-937D-B4603ECC930C}"/>
</file>

<file path=docProps/app.xml><?xml version="1.0" encoding="utf-8"?>
<Properties xmlns="http://schemas.openxmlformats.org/officeDocument/2006/extended-properties" xmlns:vt="http://schemas.openxmlformats.org/officeDocument/2006/docPropsVTypes">
  <TotalTime>1062</TotalTime>
  <Words>598</Words>
  <Application>Microsoft Office PowerPoint</Application>
  <PresentationFormat>Widescreen</PresentationFormat>
  <Paragraphs>89</Paragraphs>
  <Slides>10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HelveticaNeue LT 45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Micron IPA WW - Freezer study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Sundaram Deepak</dc:creator>
  <cp:lastModifiedBy>Siva Kumar Kota</cp:lastModifiedBy>
  <cp:revision>41</cp:revision>
  <cp:lastPrinted>2020-09-11T10:51:06Z</cp:lastPrinted>
  <dcterms:created xsi:type="dcterms:W3CDTF">2020-05-27T17:34:34Z</dcterms:created>
  <dcterms:modified xsi:type="dcterms:W3CDTF">2021-04-29T08:49:28Z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0x010100C540673323D1144D873BA7C222ED3D1B</vt:lpwstr>
  </property>
  <property fmtid="{D5CDD505-2E9C-101B-9397-08002B2CF9AE}" pid="3" name="Order">
    <vt:lpwstr>143300.000000000</vt:lpwstr>
  </property>
  <property fmtid="{D5CDD505-2E9C-101B-9397-08002B2CF9AE}" pid="4" name="xd_ProgID">
    <vt:lpwstr/>
  </property>
  <property fmtid="{D5CDD505-2E9C-101B-9397-08002B2CF9AE}" pid="5" name="MediaServiceImageTags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  <property fmtid="{D5CDD505-2E9C-101B-9397-08002B2CF9AE}" pid="12" name="xd_Signature">
    <vt:lpwstr/>
  </property>
</Properties>
</file>